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D27C2-64A7-754D-926E-8AEE2ACE9413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64F57-1667-9F49-BF9B-A451BC52D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84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AS7007 – black hole</a:t>
            </a:r>
            <a:r>
              <a:rPr lang="en-US" baseline="0" dirty="0" smtClean="0"/>
              <a:t> caused when MAI Network Services (7007) leaked </a:t>
            </a:r>
            <a:r>
              <a:rPr lang="en-US" baseline="0" dirty="0" err="1" smtClean="0"/>
              <a:t>deaggregated</a:t>
            </a:r>
            <a:r>
              <a:rPr lang="en-US" baseline="0" dirty="0" smtClean="0"/>
              <a:t> /24s of the whole internet, back to the internet.  BGP-&gt;RIP-&gt;BGP. http://</a:t>
            </a:r>
            <a:r>
              <a:rPr lang="en-US" baseline="0" dirty="0" err="1" smtClean="0"/>
              <a:t>www.merit.edu</a:t>
            </a:r>
            <a:r>
              <a:rPr lang="en-US" baseline="0" dirty="0" smtClean="0"/>
              <a:t>/</a:t>
            </a:r>
            <a:r>
              <a:rPr lang="en-US" baseline="0" dirty="0" err="1" smtClean="0"/>
              <a:t>mail.archives</a:t>
            </a:r>
            <a:r>
              <a:rPr lang="en-US" baseline="0" dirty="0" smtClean="0"/>
              <a:t>/</a:t>
            </a:r>
            <a:r>
              <a:rPr lang="en-US" baseline="0" dirty="0" err="1" smtClean="0"/>
              <a:t>nanog</a:t>
            </a:r>
            <a:r>
              <a:rPr lang="en-US" baseline="0" dirty="0" smtClean="0"/>
              <a:t>/1997-04/msg00444.html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164F57-1667-9F49-BF9B-A451BC52DD8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70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4B2A7-FBCD-9C46-9B5D-7D8D768A7BAE}" type="datetimeFigureOut">
              <a:rPr lang="en-US" smtClean="0"/>
              <a:t>14/09/2011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E6006-009A-A943-9FB4-81B7EC2B8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 Resource Certification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</a:rPr>
              <a:t>_________________________________________________</a:t>
            </a:r>
          </a:p>
          <a:p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</a:rPr>
              <a:t>Andy Davidson                                                                         adavidson@he.net</a:t>
            </a:r>
          </a:p>
          <a:p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</a:rPr>
              <a:t>Hurricane Electric / LONAP / </a:t>
            </a:r>
            <a:r>
              <a:rPr lang="en-US" sz="1600" dirty="0" err="1" smtClean="0">
                <a:solidFill>
                  <a:schemeClr val="tx1">
                    <a:lumMod val="50000"/>
                  </a:schemeClr>
                </a:solidFill>
              </a:rPr>
              <a:t>IXLeeds</a:t>
            </a:r>
            <a:r>
              <a:rPr lang="en-US" sz="1600" dirty="0" smtClean="0">
                <a:solidFill>
                  <a:schemeClr val="tx1">
                    <a:lumMod val="50000"/>
                  </a:schemeClr>
                </a:solidFill>
              </a:rPr>
              <a:t>                                        </a:t>
            </a: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TREX Workshop 2011</a:t>
            </a:r>
          </a:p>
          <a:p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                                                                                                                    16</a:t>
            </a:r>
            <a:r>
              <a:rPr lang="en-US" sz="1200" baseline="30000" dirty="0" smtClean="0">
                <a:solidFill>
                  <a:schemeClr val="tx1">
                    <a:lumMod val="50000"/>
                  </a:schemeClr>
                </a:solidFill>
              </a:rPr>
              <a:t>th</a:t>
            </a: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</a:rPr>
              <a:t> September, Tampere, Finland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86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1-09-14 at 16.17.1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088"/>
            <a:ext cx="9144000" cy="1896954"/>
          </a:xfrm>
          <a:prstGeom prst="rect">
            <a:avLst/>
          </a:prstGeom>
        </p:spPr>
      </p:pic>
      <p:pic>
        <p:nvPicPr>
          <p:cNvPr id="5" name="Picture 4" descr="Screen Shot 2011-09-14 at 16.18.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655" y="2469082"/>
            <a:ext cx="5448506" cy="414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338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1-09-14 at 16.23.1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05" y="0"/>
            <a:ext cx="88174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743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1-09-14 at 16.23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866" y="0"/>
            <a:ext cx="9252151" cy="687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935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I verify others’ ROA?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871824" y="3447775"/>
            <a:ext cx="2389696" cy="121525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Router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2799358" y="3447775"/>
            <a:ext cx="2444317" cy="12152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ROA Cache</a:t>
            </a:r>
            <a:endParaRPr lang="en-US" dirty="0"/>
          </a:p>
        </p:txBody>
      </p:sp>
      <p:sp>
        <p:nvSpPr>
          <p:cNvPr id="6" name="Cloud 5"/>
          <p:cNvSpPr/>
          <p:nvPr/>
        </p:nvSpPr>
        <p:spPr>
          <a:xfrm>
            <a:off x="170436" y="2819893"/>
            <a:ext cx="1932496" cy="9144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Publishing CA</a:t>
            </a:r>
            <a:endParaRPr lang="en-US" dirty="0"/>
          </a:p>
        </p:txBody>
      </p:sp>
      <p:sp>
        <p:nvSpPr>
          <p:cNvPr id="7" name="Cloud 6"/>
          <p:cNvSpPr/>
          <p:nvPr/>
        </p:nvSpPr>
        <p:spPr>
          <a:xfrm>
            <a:off x="170436" y="3859839"/>
            <a:ext cx="1932496" cy="9144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Publishing CA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623255" y="5238949"/>
            <a:ext cx="1932496" cy="9144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Publishing CA</a:t>
            </a:r>
            <a:endParaRPr lang="en-US" dirty="0"/>
          </a:p>
        </p:txBody>
      </p:sp>
      <p:sp>
        <p:nvSpPr>
          <p:cNvPr id="9" name="Cloud 8"/>
          <p:cNvSpPr/>
          <p:nvPr/>
        </p:nvSpPr>
        <p:spPr>
          <a:xfrm>
            <a:off x="2102932" y="2171529"/>
            <a:ext cx="1932496" cy="9144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Publishing CA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973205" y="4164623"/>
            <a:ext cx="1133399" cy="546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232658" y="4410421"/>
            <a:ext cx="990017" cy="1065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802513" y="3154186"/>
            <a:ext cx="1133399" cy="5801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106604" y="2874511"/>
            <a:ext cx="116071" cy="859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143450" y="3734293"/>
            <a:ext cx="11380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Folded Corner 18"/>
          <p:cNvSpPr/>
          <p:nvPr/>
        </p:nvSpPr>
        <p:spPr>
          <a:xfrm>
            <a:off x="7722132" y="5475461"/>
            <a:ext cx="1078776" cy="1174307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Routing Table</a:t>
            </a:r>
            <a:endParaRPr lang="en-US" dirty="0"/>
          </a:p>
        </p:txBody>
      </p:sp>
      <p:cxnSp>
        <p:nvCxnSpPr>
          <p:cNvPr id="21" name="Elbow Connector 20"/>
          <p:cNvCxnSpPr/>
          <p:nvPr/>
        </p:nvCxnSpPr>
        <p:spPr>
          <a:xfrm rot="16200000" flipH="1">
            <a:off x="7593427" y="4641539"/>
            <a:ext cx="1570291" cy="616456"/>
          </a:xfrm>
          <a:prstGeom prst="bentConnector3">
            <a:avLst>
              <a:gd name="adj1" fmla="val 50000"/>
            </a:avLst>
          </a:prstGeom>
          <a:ln w="76200" cmpd="sng"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36990" y="4676684"/>
            <a:ext cx="12490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POLICY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47462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8682" y="390789"/>
            <a:ext cx="3446880" cy="1535243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VALID</a:t>
            </a:r>
          </a:p>
          <a:p>
            <a:pPr algn="ctr"/>
            <a:r>
              <a:rPr lang="en-US" dirty="0" smtClean="0"/>
              <a:t>Matching ROA and AS Number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8682" y="2539005"/>
            <a:ext cx="3446880" cy="1535243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INVALID</a:t>
            </a:r>
          </a:p>
          <a:p>
            <a:pPr algn="ctr"/>
            <a:r>
              <a:rPr lang="en-US" dirty="0" smtClean="0"/>
              <a:t>Matching ROA found but AS number did not match!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18682" y="4729092"/>
            <a:ext cx="3446880" cy="15352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NOT FOUND</a:t>
            </a:r>
          </a:p>
          <a:p>
            <a:pPr algn="ctr"/>
            <a:r>
              <a:rPr lang="en-US" dirty="0" smtClean="0"/>
              <a:t>No ROA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88938" y="2637827"/>
            <a:ext cx="32906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 can write policies on my router</a:t>
            </a:r>
          </a:p>
          <a:p>
            <a:r>
              <a:rPr lang="en-US" dirty="0" smtClean="0"/>
              <a:t>which cause different </a:t>
            </a:r>
            <a:r>
              <a:rPr lang="en-US" dirty="0" err="1" smtClean="0"/>
              <a:t>behaviours</a:t>
            </a:r>
            <a:endParaRPr lang="en-US" dirty="0" smtClean="0"/>
          </a:p>
          <a:p>
            <a:r>
              <a:rPr lang="en-US" dirty="0" smtClean="0"/>
              <a:t>depending on the response from</a:t>
            </a:r>
          </a:p>
          <a:p>
            <a:r>
              <a:rPr lang="en-US" dirty="0" smtClean="0"/>
              <a:t>my RPKI cache….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204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2519" y="1597021"/>
            <a:ext cx="790093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router </a:t>
            </a:r>
            <a:r>
              <a:rPr lang="en-US" dirty="0" err="1" smtClean="0"/>
              <a:t>bgp</a:t>
            </a:r>
            <a:r>
              <a:rPr lang="en-US" dirty="0" smtClean="0"/>
              <a:t> 10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bgp</a:t>
            </a:r>
            <a:r>
              <a:rPr lang="en-US" dirty="0" smtClean="0"/>
              <a:t> log-neighbor-changes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   </a:t>
            </a:r>
            <a:r>
              <a:rPr lang="en-US" dirty="0" err="1" smtClean="0">
                <a:solidFill>
                  <a:srgbClr val="FFFF00"/>
                </a:solidFill>
              </a:rPr>
              <a:t>bgp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rpki</a:t>
            </a:r>
            <a:r>
              <a:rPr lang="en-US" dirty="0" smtClean="0">
                <a:solidFill>
                  <a:srgbClr val="FFFF00"/>
                </a:solidFill>
              </a:rPr>
              <a:t> cache 192.168.10.10 port-number 32000 refresh-time 5</a:t>
            </a:r>
          </a:p>
          <a:p>
            <a:r>
              <a:rPr lang="en-US" dirty="0" smtClean="0"/>
              <a:t>    network 192.168.10.0</a:t>
            </a:r>
          </a:p>
          <a:p>
            <a:r>
              <a:rPr lang="en-US" dirty="0" smtClean="0"/>
              <a:t>    neighbor 192.168.0.2 remote-as 20</a:t>
            </a:r>
          </a:p>
          <a:p>
            <a:r>
              <a:rPr lang="en-US" dirty="0" smtClean="0"/>
              <a:t>    neighbor 192.168.0.2 soft-reconfiguration inbound</a:t>
            </a:r>
          </a:p>
          <a:p>
            <a:r>
              <a:rPr lang="en-US" dirty="0" smtClean="0"/>
              <a:t>    neighbor 192.168.0.6 remote-as 66</a:t>
            </a:r>
          </a:p>
          <a:p>
            <a:r>
              <a:rPr lang="en-US" dirty="0" smtClean="0"/>
              <a:t>    neighbor 192.168.0.6 soft-reconfiguration inbound</a:t>
            </a:r>
          </a:p>
          <a:p>
            <a:r>
              <a:rPr lang="en-US" dirty="0" smtClean="0"/>
              <a:t>    neighbor 192.168.0.6 route-map PERMIT-INVALID in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2519" y="4736342"/>
            <a:ext cx="52927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route-map PERMIT-INVALID permit 10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    match </a:t>
            </a:r>
            <a:r>
              <a:rPr lang="en-US" dirty="0" err="1" smtClean="0">
                <a:solidFill>
                  <a:srgbClr val="FFFF00"/>
                </a:solidFill>
              </a:rPr>
              <a:t>rpki</a:t>
            </a:r>
            <a:r>
              <a:rPr lang="en-US" dirty="0">
                <a:solidFill>
                  <a:srgbClr val="FFFF00"/>
                </a:solidFill>
              </a:rPr>
              <a:t>-</a:t>
            </a:r>
            <a:r>
              <a:rPr lang="en-US" dirty="0" smtClean="0">
                <a:solidFill>
                  <a:srgbClr val="FFFF00"/>
                </a:solidFill>
              </a:rPr>
              <a:t>invalid</a:t>
            </a:r>
          </a:p>
          <a:p>
            <a:r>
              <a:rPr lang="en-US" dirty="0" smtClean="0"/>
              <a:t>    set local-preference 50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79800" y="6062622"/>
            <a:ext cx="7442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Make a valid alternative prefix become best-path.</a:t>
            </a:r>
            <a:endParaRPr lang="en-US" sz="28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Example Router Configuration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17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Better Example with route-policy in XR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67286" y="1919719"/>
            <a:ext cx="6170718" cy="4131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US" dirty="0" smtClean="0"/>
              <a:t>route-policy validity-0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 if origin-validation-state is valid then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   set local-preference 100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   else set local-preference 50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   </a:t>
            </a:r>
            <a:r>
              <a:rPr lang="en-US" dirty="0" err="1" smtClean="0"/>
              <a:t>endif</a:t>
            </a:r>
            <a:endParaRPr lang="en-US" dirty="0" smtClean="0"/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end-policy</a:t>
            </a:r>
          </a:p>
          <a:p>
            <a:pPr>
              <a:lnSpc>
                <a:spcPct val="50000"/>
              </a:lnSpc>
            </a:pPr>
            <a:endParaRPr lang="en-US" dirty="0"/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route-policy validity-2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 if origin-validation-state is valid then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   set metric 100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err="1" smtClean="0"/>
              <a:t>elseif</a:t>
            </a:r>
            <a:r>
              <a:rPr lang="en-US" dirty="0" smtClean="0"/>
              <a:t> origin-validate-state is not-found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   set metric 50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 else set metric 25</a:t>
            </a:r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   </a:t>
            </a:r>
            <a:r>
              <a:rPr lang="en-US" dirty="0" err="1" smtClean="0"/>
              <a:t>endif</a:t>
            </a:r>
            <a:endParaRPr lang="en-US" dirty="0" smtClean="0"/>
          </a:p>
          <a:p>
            <a:pPr>
              <a:lnSpc>
                <a:spcPct val="50000"/>
              </a:lnSpc>
            </a:pPr>
            <a:endParaRPr lang="en-US" dirty="0" smtClean="0"/>
          </a:p>
          <a:p>
            <a:pPr>
              <a:lnSpc>
                <a:spcPct val="50000"/>
              </a:lnSpc>
            </a:pPr>
            <a:r>
              <a:rPr lang="en-US" dirty="0" smtClean="0"/>
              <a:t>end-policy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16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day safe?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7447" y="2188962"/>
            <a:ext cx="298898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route-map validity-0</a:t>
            </a:r>
          </a:p>
          <a:p>
            <a:endParaRPr lang="en-US" dirty="0" smtClean="0"/>
          </a:p>
          <a:p>
            <a:r>
              <a:rPr lang="en-US" dirty="0" smtClean="0"/>
              <a:t>    match </a:t>
            </a:r>
            <a:r>
              <a:rPr lang="en-US" dirty="0" err="1" smtClean="0"/>
              <a:t>rpki</a:t>
            </a:r>
            <a:r>
              <a:rPr lang="en-US" dirty="0" smtClean="0"/>
              <a:t>-invalid</a:t>
            </a:r>
          </a:p>
          <a:p>
            <a:endParaRPr lang="en-US" dirty="0" smtClean="0"/>
          </a:p>
          <a:p>
            <a:r>
              <a:rPr lang="en-US" dirty="0" smtClean="0"/>
              <a:t>    drop</a:t>
            </a:r>
          </a:p>
          <a:p>
            <a:endParaRPr lang="en-US" dirty="0"/>
          </a:p>
          <a:p>
            <a:r>
              <a:rPr lang="en-US" dirty="0" smtClean="0"/>
              <a:t>route-map validity-1 </a:t>
            </a:r>
          </a:p>
          <a:p>
            <a:endParaRPr lang="en-US" dirty="0" smtClean="0"/>
          </a:p>
          <a:p>
            <a:r>
              <a:rPr lang="en-US" dirty="0" smtClean="0"/>
              <a:t>    match </a:t>
            </a:r>
            <a:r>
              <a:rPr lang="en-US" dirty="0" err="1" smtClean="0"/>
              <a:t>rpki</a:t>
            </a:r>
            <a:r>
              <a:rPr lang="en-US" dirty="0" smtClean="0"/>
              <a:t>-not-found </a:t>
            </a:r>
          </a:p>
          <a:p>
            <a:endParaRPr lang="en-US" dirty="0" smtClean="0"/>
          </a:p>
          <a:p>
            <a:r>
              <a:rPr lang="en-US" dirty="0" smtClean="0"/>
              <a:t>    set </a:t>
            </a:r>
            <a:r>
              <a:rPr lang="en-US" dirty="0" err="1" smtClean="0"/>
              <a:t>localpref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23857" y="4808624"/>
            <a:ext cx="28382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Maybe I want an certified</a:t>
            </a:r>
            <a:br>
              <a:rPr lang="en-US" dirty="0" smtClean="0"/>
            </a:br>
            <a:r>
              <a:rPr lang="en-US" dirty="0" smtClean="0"/>
              <a:t>peer </a:t>
            </a:r>
            <a:r>
              <a:rPr lang="en-US" dirty="0" err="1" smtClean="0"/>
              <a:t>pfx</a:t>
            </a:r>
            <a:r>
              <a:rPr lang="en-US" dirty="0" smtClean="0"/>
              <a:t> to score lower than</a:t>
            </a:r>
            <a:br>
              <a:rPr lang="en-US" dirty="0" smtClean="0"/>
            </a:br>
            <a:r>
              <a:rPr lang="en-US" dirty="0" smtClean="0"/>
              <a:t>a valid route from transit..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316527" y="5094215"/>
            <a:ext cx="3195690" cy="334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140191" y="2655011"/>
            <a:ext cx="180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</a:t>
            </a:r>
            <a:r>
              <a:rPr lang="en-US" dirty="0" err="1" smtClean="0"/>
              <a:t>ya</a:t>
            </a:r>
            <a:r>
              <a:rPr lang="en-US" dirty="0" smtClean="0"/>
              <a:t>, sucker!!!!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1"/>
          </p:cNvCxnSpPr>
          <p:nvPr/>
        </p:nvCxnSpPr>
        <p:spPr>
          <a:xfrm flipH="1">
            <a:off x="1437363" y="2839677"/>
            <a:ext cx="4702828" cy="9146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6896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Only import signed objects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81242" y="2987701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route-map validity-0 </a:t>
            </a:r>
          </a:p>
          <a:p>
            <a:endParaRPr lang="en-US" dirty="0" smtClean="0"/>
          </a:p>
          <a:p>
            <a:r>
              <a:rPr lang="en-US" dirty="0" smtClean="0"/>
              <a:t>    match </a:t>
            </a:r>
            <a:r>
              <a:rPr lang="en-US" dirty="0" err="1" smtClean="0"/>
              <a:t>rpki</a:t>
            </a:r>
            <a:r>
              <a:rPr lang="en-US" dirty="0" smtClean="0"/>
              <a:t>-valid </a:t>
            </a:r>
          </a:p>
          <a:p>
            <a:endParaRPr lang="en-US" dirty="0" smtClean="0"/>
          </a:p>
          <a:p>
            <a:r>
              <a:rPr lang="en-US" dirty="0" smtClean="0"/>
              <a:t>    set </a:t>
            </a:r>
            <a:r>
              <a:rPr lang="en-US" dirty="0" err="1" smtClean="0"/>
              <a:t>localpref</a:t>
            </a:r>
            <a:r>
              <a:rPr lang="en-US" dirty="0" smtClean="0"/>
              <a:t> 110 </a:t>
            </a:r>
          </a:p>
          <a:p>
            <a:endParaRPr lang="en-US" dirty="0" smtClean="0"/>
          </a:p>
          <a:p>
            <a:r>
              <a:rPr lang="en-US" dirty="0" smtClean="0"/>
              <a:t>route-map validity-1 </a:t>
            </a:r>
          </a:p>
          <a:p>
            <a:endParaRPr lang="en-US" dirty="0" smtClean="0"/>
          </a:p>
          <a:p>
            <a:r>
              <a:rPr lang="en-US" dirty="0" smtClean="0"/>
              <a:t>    drop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014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Source ROA Processor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871824" y="3447775"/>
            <a:ext cx="2389696" cy="1215255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42000"/>
                </a:schemeClr>
              </a:gs>
              <a:gs pos="80000">
                <a:schemeClr val="accent1">
                  <a:shade val="93000"/>
                  <a:satMod val="130000"/>
                  <a:alpha val="42000"/>
                </a:schemeClr>
              </a:gs>
              <a:gs pos="100000">
                <a:schemeClr val="accent1">
                  <a:shade val="94000"/>
                  <a:satMod val="135000"/>
                  <a:alpha val="42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F7F7F"/>
                </a:solidFill>
              </a:rPr>
              <a:t>Router</a:t>
            </a:r>
            <a:endParaRPr lang="en-US" b="1" dirty="0">
              <a:solidFill>
                <a:srgbClr val="7F7F7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99358" y="3447775"/>
            <a:ext cx="2444317" cy="12152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ROA Cache</a:t>
            </a:r>
            <a:endParaRPr lang="en-US" dirty="0"/>
          </a:p>
        </p:txBody>
      </p:sp>
      <p:sp>
        <p:nvSpPr>
          <p:cNvPr id="6" name="Cloud 5"/>
          <p:cNvSpPr/>
          <p:nvPr/>
        </p:nvSpPr>
        <p:spPr>
          <a:xfrm>
            <a:off x="170436" y="2819893"/>
            <a:ext cx="1932496" cy="914400"/>
          </a:xfrm>
          <a:prstGeom prst="cloud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43000"/>
                </a:schemeClr>
              </a:gs>
              <a:gs pos="80000">
                <a:schemeClr val="accent1">
                  <a:shade val="93000"/>
                  <a:satMod val="130000"/>
                  <a:alpha val="43000"/>
                </a:schemeClr>
              </a:gs>
              <a:gs pos="100000">
                <a:schemeClr val="accent1">
                  <a:shade val="94000"/>
                  <a:satMod val="135000"/>
                  <a:alpha val="43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F7F7F"/>
                </a:solidFill>
              </a:rPr>
              <a:t>Publishing CA</a:t>
            </a: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170436" y="3859839"/>
            <a:ext cx="1932496" cy="914400"/>
          </a:xfrm>
          <a:prstGeom prst="cloud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40000"/>
                </a:schemeClr>
              </a:gs>
              <a:gs pos="80000">
                <a:schemeClr val="accent1">
                  <a:shade val="93000"/>
                  <a:satMod val="130000"/>
                  <a:alpha val="40000"/>
                </a:schemeClr>
              </a:gs>
              <a:gs pos="100000">
                <a:schemeClr val="accent1">
                  <a:shade val="94000"/>
                  <a:satMod val="135000"/>
                  <a:alpha val="4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F7F7F"/>
                </a:solidFill>
              </a:rPr>
              <a:t>Publishing CA</a:t>
            </a: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8" name="Cloud 7"/>
          <p:cNvSpPr/>
          <p:nvPr/>
        </p:nvSpPr>
        <p:spPr>
          <a:xfrm>
            <a:off x="623255" y="5238949"/>
            <a:ext cx="1932496" cy="914400"/>
          </a:xfrm>
          <a:prstGeom prst="cloud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49000"/>
                </a:schemeClr>
              </a:gs>
              <a:gs pos="80000">
                <a:schemeClr val="accent1">
                  <a:shade val="93000"/>
                  <a:satMod val="130000"/>
                  <a:alpha val="49000"/>
                </a:schemeClr>
              </a:gs>
              <a:gs pos="100000">
                <a:schemeClr val="accent1">
                  <a:shade val="94000"/>
                  <a:satMod val="135000"/>
                  <a:alpha val="49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F7F7F"/>
                </a:solidFill>
              </a:rPr>
              <a:t>Publishing CA</a:t>
            </a:r>
            <a:endParaRPr lang="en-US" dirty="0">
              <a:solidFill>
                <a:srgbClr val="7F7F7F"/>
              </a:solidFill>
            </a:endParaRPr>
          </a:p>
        </p:txBody>
      </p:sp>
      <p:sp>
        <p:nvSpPr>
          <p:cNvPr id="9" name="Cloud 8"/>
          <p:cNvSpPr/>
          <p:nvPr/>
        </p:nvSpPr>
        <p:spPr>
          <a:xfrm>
            <a:off x="2102932" y="2171529"/>
            <a:ext cx="1932496" cy="914400"/>
          </a:xfrm>
          <a:prstGeom prst="cloud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50000"/>
                </a:schemeClr>
              </a:gs>
              <a:gs pos="80000">
                <a:schemeClr val="accent1">
                  <a:shade val="93000"/>
                  <a:satMod val="130000"/>
                  <a:alpha val="50000"/>
                </a:schemeClr>
              </a:gs>
              <a:gs pos="100000">
                <a:schemeClr val="accent1">
                  <a:shade val="94000"/>
                  <a:satMod val="135000"/>
                  <a:alpha val="50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F7F7F"/>
                </a:solidFill>
              </a:rPr>
              <a:t>Publishing CA</a:t>
            </a:r>
            <a:endParaRPr lang="en-US" dirty="0">
              <a:solidFill>
                <a:srgbClr val="7F7F7F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973205" y="4164623"/>
            <a:ext cx="1133399" cy="546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232658" y="4410421"/>
            <a:ext cx="990017" cy="1065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802513" y="3154186"/>
            <a:ext cx="1133399" cy="5801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106604" y="2874511"/>
            <a:ext cx="116071" cy="859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143450" y="3734293"/>
            <a:ext cx="11380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Folded Corner 14"/>
          <p:cNvSpPr/>
          <p:nvPr/>
        </p:nvSpPr>
        <p:spPr>
          <a:xfrm>
            <a:off x="7722132" y="5475461"/>
            <a:ext cx="1078776" cy="1174307"/>
          </a:xfrm>
          <a:prstGeom prst="foldedCorner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  <a:alpha val="39000"/>
                </a:schemeClr>
              </a:gs>
              <a:gs pos="80000">
                <a:schemeClr val="accent1">
                  <a:shade val="93000"/>
                  <a:satMod val="130000"/>
                  <a:alpha val="39000"/>
                </a:schemeClr>
              </a:gs>
              <a:gs pos="100000">
                <a:schemeClr val="accent1">
                  <a:shade val="94000"/>
                  <a:satMod val="135000"/>
                  <a:alpha val="39000"/>
                </a:schemeClr>
              </a:gs>
            </a:gsLst>
            <a:lin ang="1620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F7F7F"/>
                </a:solidFill>
              </a:rPr>
              <a:t>Routing Table</a:t>
            </a:r>
            <a:endParaRPr lang="en-US" dirty="0">
              <a:solidFill>
                <a:srgbClr val="7F7F7F"/>
              </a:solidFill>
            </a:endParaRPr>
          </a:p>
        </p:txBody>
      </p:sp>
      <p:cxnSp>
        <p:nvCxnSpPr>
          <p:cNvPr id="16" name="Elbow Connector 15"/>
          <p:cNvCxnSpPr/>
          <p:nvPr/>
        </p:nvCxnSpPr>
        <p:spPr>
          <a:xfrm rot="16200000" flipH="1">
            <a:off x="7593427" y="4641539"/>
            <a:ext cx="1570291" cy="616456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accent2">
                <a:lumMod val="60000"/>
                <a:lumOff val="40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636990" y="4676684"/>
            <a:ext cx="12490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1">
                    <a:lumMod val="50000"/>
                  </a:schemeClr>
                </a:solidFill>
              </a:rPr>
              <a:t>POLICY</a:t>
            </a:r>
            <a:endParaRPr lang="en-US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99490" y="2164005"/>
            <a:ext cx="4301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https://subvert-</a:t>
            </a:r>
            <a:r>
              <a:rPr lang="en-US" sz="2400" b="1" dirty="0" err="1" smtClean="0"/>
              <a:t>rpki.hactrn.net</a:t>
            </a:r>
            <a:r>
              <a:rPr lang="en-US" sz="2400" b="1" dirty="0" smtClean="0"/>
              <a:t>/</a:t>
            </a:r>
            <a:endParaRPr lang="en-US" sz="2400" b="1" dirty="0"/>
          </a:p>
        </p:txBody>
      </p:sp>
      <p:sp>
        <p:nvSpPr>
          <p:cNvPr id="33" name="Left Arrow 32"/>
          <p:cNvSpPr/>
          <p:nvPr/>
        </p:nvSpPr>
        <p:spPr>
          <a:xfrm rot="19997864">
            <a:off x="5208074" y="2634675"/>
            <a:ext cx="1203525" cy="573264"/>
          </a:xfrm>
          <a:prstGeom prst="leftArrow">
            <a:avLst>
              <a:gd name="adj1" fmla="val 50000"/>
              <a:gd name="adj2" fmla="val 6217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476223" y="2625670"/>
            <a:ext cx="2187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www.rpki.net</a:t>
            </a:r>
            <a:r>
              <a:rPr lang="en-US" dirty="0" smtClean="0"/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854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Certifying my resources with the RIPE NCC</a:t>
            </a:r>
          </a:p>
          <a:p>
            <a:r>
              <a:rPr lang="en-US" dirty="0" smtClean="0"/>
              <a:t>Verifying other’s resources on my 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177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 magic bullet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Path Validation missing</a:t>
            </a:r>
          </a:p>
          <a:p>
            <a:pPr lvl="1"/>
            <a:r>
              <a:rPr lang="en-US" dirty="0" smtClean="0"/>
              <a:t>Still vulnerable to MITM attacks.</a:t>
            </a:r>
          </a:p>
          <a:p>
            <a:r>
              <a:rPr lang="en-US" dirty="0" smtClean="0"/>
              <a:t>Early code from vendors</a:t>
            </a:r>
          </a:p>
          <a:p>
            <a:pPr lvl="1"/>
            <a:r>
              <a:rPr lang="en-US" dirty="0" smtClean="0"/>
              <a:t>Lots of testing work to do!</a:t>
            </a:r>
          </a:p>
          <a:p>
            <a:r>
              <a:rPr lang="en-US" dirty="0" smtClean="0"/>
              <a:t>Address Policy, Trust relationships</a:t>
            </a:r>
          </a:p>
          <a:p>
            <a:pPr lvl="1"/>
            <a:r>
              <a:rPr lang="en-US" dirty="0" smtClean="0"/>
              <a:t>RPKI – is it an “off” switch for networks?</a:t>
            </a:r>
          </a:p>
          <a:p>
            <a:r>
              <a:rPr lang="en-US" dirty="0" smtClean="0"/>
              <a:t>Huge and paranoid </a:t>
            </a:r>
            <a:r>
              <a:rPr lang="en-US" dirty="0" err="1" smtClean="0"/>
              <a:t>organisations</a:t>
            </a:r>
            <a:r>
              <a:rPr lang="en-US" dirty="0" smtClean="0"/>
              <a:t> will want to run their own CAs, not the RIR 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812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1156" y="1186324"/>
            <a:ext cx="4673275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Questions ?</a:t>
            </a:r>
          </a:p>
          <a:p>
            <a:endParaRPr lang="en-US" sz="6000" dirty="0"/>
          </a:p>
          <a:p>
            <a:r>
              <a:rPr lang="en-US" sz="6000" dirty="0" smtClean="0"/>
              <a:t>	 Feedback ?</a:t>
            </a:r>
          </a:p>
          <a:p>
            <a:endParaRPr lang="en-US" sz="6000" dirty="0"/>
          </a:p>
          <a:p>
            <a:r>
              <a:rPr lang="en-US" sz="6000" dirty="0" smtClean="0"/>
              <a:t>				 Abuse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243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&lt;3 routing, but we </a:t>
            </a:r>
            <a:r>
              <a:rPr lang="en-US" b="1" dirty="0" smtClean="0">
                <a:solidFill>
                  <a:srgbClr val="FF0000"/>
                </a:solidFill>
              </a:rPr>
              <a:t>suck</a:t>
            </a:r>
            <a:r>
              <a:rPr lang="en-US" dirty="0" smtClean="0"/>
              <a:t> at it.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Accidental</a:t>
            </a:r>
            <a:r>
              <a:rPr lang="en-US" dirty="0" smtClean="0"/>
              <a:t>, huge customer impact</a:t>
            </a:r>
          </a:p>
          <a:p>
            <a:pPr lvl="1"/>
            <a:r>
              <a:rPr lang="en-US" dirty="0" smtClean="0"/>
              <a:t>YouTube, Pakistan Telecom</a:t>
            </a:r>
          </a:p>
          <a:p>
            <a:pPr lvl="1"/>
            <a:r>
              <a:rPr lang="en-US" dirty="0" smtClean="0"/>
              <a:t>AS7007 </a:t>
            </a:r>
          </a:p>
          <a:p>
            <a:pPr lvl="1"/>
            <a:r>
              <a:rPr lang="en-US" dirty="0" smtClean="0"/>
              <a:t>Unfiltered customers getting IP transit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Deliberate</a:t>
            </a:r>
            <a:r>
              <a:rPr lang="en-US" dirty="0" smtClean="0"/>
              <a:t>, criminal activity?</a:t>
            </a:r>
          </a:p>
          <a:p>
            <a:pPr lvl="1"/>
            <a:r>
              <a:rPr lang="en-US" dirty="0" err="1" smtClean="0"/>
              <a:t>Defcon</a:t>
            </a:r>
            <a:r>
              <a:rPr lang="en-US" dirty="0" smtClean="0"/>
              <a:t>/</a:t>
            </a:r>
            <a:r>
              <a:rPr lang="en-US" dirty="0" err="1" smtClean="0"/>
              <a:t>Pilosov</a:t>
            </a:r>
            <a:r>
              <a:rPr lang="en-US" dirty="0" smtClean="0"/>
              <a:t> – stealing traffic</a:t>
            </a:r>
          </a:p>
          <a:p>
            <a:pPr lvl="1"/>
            <a:r>
              <a:rPr lang="en-US" dirty="0" smtClean="0"/>
              <a:t>Originating </a:t>
            </a:r>
            <a:r>
              <a:rPr lang="en-US" dirty="0" err="1" smtClean="0"/>
              <a:t>darknets</a:t>
            </a:r>
            <a:r>
              <a:rPr lang="en-US" dirty="0" smtClean="0"/>
              <a:t> for spam (blacklisting)</a:t>
            </a:r>
          </a:p>
          <a:p>
            <a:pPr lvl="1"/>
            <a:r>
              <a:rPr lang="en-US" dirty="0" smtClean="0"/>
              <a:t>L-Root clones, discovered with ICANN renumbered</a:t>
            </a:r>
          </a:p>
        </p:txBody>
      </p:sp>
    </p:spTree>
    <p:extLst>
      <p:ext uri="{BB962C8B-B14F-4D97-AF65-F5344CB8AC3E}">
        <p14:creationId xmlns:p14="http://schemas.microsoft.com/office/powerpoint/2010/main" val="82526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Certificates x509v3 and ROAs</a:t>
            </a:r>
            <a:endParaRPr lang="en-US" dirty="0"/>
          </a:p>
        </p:txBody>
      </p:sp>
      <p:pic>
        <p:nvPicPr>
          <p:cNvPr id="6" name="Picture 5" descr="Photo on 14-09-2011 at 15.1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28272" y="1982862"/>
            <a:ext cx="7013568" cy="46684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303131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 owns?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5588" y="4082053"/>
            <a:ext cx="1808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Which Resource?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4976756"/>
            <a:ext cx="854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19" y="6062622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According to?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864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763" y="1600200"/>
            <a:ext cx="8555367" cy="4953986"/>
          </a:xfrm>
        </p:spPr>
        <p:txBody>
          <a:bodyPr>
            <a:normAutofit/>
          </a:bodyPr>
          <a:lstStyle/>
          <a:p>
            <a:r>
              <a:rPr lang="en-US" dirty="0" smtClean="0"/>
              <a:t>Route Origin </a:t>
            </a:r>
            <a:r>
              <a:rPr lang="en-US" dirty="0" err="1" smtClean="0"/>
              <a:t>Authorisation</a:t>
            </a:r>
            <a:endParaRPr lang="en-US" dirty="0" smtClean="0"/>
          </a:p>
          <a:p>
            <a:r>
              <a:rPr lang="en-US" dirty="0" smtClean="0"/>
              <a:t>Not a certificate, a signed object.</a:t>
            </a:r>
          </a:p>
          <a:p>
            <a:r>
              <a:rPr lang="en-US" dirty="0" smtClean="0"/>
              <a:t>Prefix holder’s explicit permission that a given prefix can be originated by a given ASN.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gives me data to do Origin validation with.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6763" y="4082697"/>
            <a:ext cx="2403352" cy="12425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SuperISP</a:t>
            </a:r>
            <a:r>
              <a:rPr lang="en-US" dirty="0" smtClean="0"/>
              <a:t> CA</a:t>
            </a:r>
          </a:p>
          <a:p>
            <a:pPr algn="ctr"/>
            <a:r>
              <a:rPr lang="en-US" dirty="0" smtClean="0"/>
              <a:t>___________________</a:t>
            </a:r>
          </a:p>
          <a:p>
            <a:pPr algn="ctr"/>
            <a:r>
              <a:rPr lang="en-US" dirty="0" smtClean="0"/>
              <a:t>10.0.0.0/8</a:t>
            </a:r>
          </a:p>
          <a:p>
            <a:pPr algn="ctr"/>
            <a:r>
              <a:rPr lang="en-US" dirty="0" smtClean="0"/>
              <a:t>AS65500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38520" y="4082697"/>
            <a:ext cx="2403352" cy="12425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SuperISP</a:t>
            </a:r>
            <a:r>
              <a:rPr lang="en-US" dirty="0" smtClean="0"/>
              <a:t> EE</a:t>
            </a:r>
          </a:p>
          <a:p>
            <a:pPr algn="ctr"/>
            <a:r>
              <a:rPr lang="en-US" dirty="0" smtClean="0"/>
              <a:t>___________________</a:t>
            </a:r>
          </a:p>
          <a:p>
            <a:pPr algn="ctr"/>
            <a:r>
              <a:rPr lang="en-US" dirty="0" smtClean="0"/>
              <a:t>10.0.0.0/8</a:t>
            </a:r>
          </a:p>
          <a:p>
            <a:pPr algn="ctr"/>
            <a:r>
              <a:rPr lang="en-US" dirty="0" smtClean="0"/>
              <a:t>AS65500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149312" y="4082697"/>
            <a:ext cx="2403352" cy="12425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ROA</a:t>
            </a:r>
          </a:p>
          <a:p>
            <a:pPr algn="ctr"/>
            <a:r>
              <a:rPr lang="en-US" dirty="0" smtClean="0"/>
              <a:t>___________________</a:t>
            </a:r>
          </a:p>
          <a:p>
            <a:pPr algn="ctr"/>
            <a:r>
              <a:rPr lang="en-US" dirty="0" smtClean="0"/>
              <a:t>10.0.0.0/8-16</a:t>
            </a:r>
          </a:p>
          <a:p>
            <a:pPr algn="ctr"/>
            <a:r>
              <a:rPr lang="en-US" dirty="0" smtClean="0"/>
              <a:t>AS65500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539905" y="4492333"/>
            <a:ext cx="1133399" cy="546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423385" y="4492333"/>
            <a:ext cx="1133399" cy="546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857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6763" y="4082697"/>
            <a:ext cx="2403352" cy="12425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SuperISP</a:t>
            </a:r>
            <a:r>
              <a:rPr lang="en-US" dirty="0" smtClean="0"/>
              <a:t> CA</a:t>
            </a:r>
          </a:p>
          <a:p>
            <a:pPr algn="ctr"/>
            <a:r>
              <a:rPr lang="en-US" dirty="0" smtClean="0"/>
              <a:t>___________________</a:t>
            </a:r>
          </a:p>
          <a:p>
            <a:pPr algn="ctr"/>
            <a:r>
              <a:rPr lang="en-US" dirty="0" smtClean="0"/>
              <a:t>10.0.0.0/8</a:t>
            </a:r>
          </a:p>
          <a:p>
            <a:pPr algn="ctr"/>
            <a:r>
              <a:rPr lang="en-US" dirty="0" smtClean="0"/>
              <a:t>AS65500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38520" y="4082697"/>
            <a:ext cx="2403352" cy="12425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SuperISP</a:t>
            </a:r>
            <a:r>
              <a:rPr lang="en-US" dirty="0" smtClean="0"/>
              <a:t> EE</a:t>
            </a:r>
          </a:p>
          <a:p>
            <a:pPr algn="ctr"/>
            <a:r>
              <a:rPr lang="en-US" dirty="0" smtClean="0"/>
              <a:t>___________________</a:t>
            </a:r>
          </a:p>
          <a:p>
            <a:pPr algn="ctr"/>
            <a:r>
              <a:rPr lang="en-US" dirty="0" smtClean="0"/>
              <a:t>10.0.0.0/8</a:t>
            </a:r>
          </a:p>
          <a:p>
            <a:pPr algn="ctr"/>
            <a:r>
              <a:rPr lang="en-US" dirty="0" smtClean="0"/>
              <a:t>AS65500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49312" y="4082697"/>
            <a:ext cx="2403352" cy="12425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ROA</a:t>
            </a:r>
          </a:p>
          <a:p>
            <a:pPr algn="ctr"/>
            <a:r>
              <a:rPr lang="en-US" dirty="0" smtClean="0"/>
              <a:t>___________________</a:t>
            </a:r>
          </a:p>
          <a:p>
            <a:pPr algn="ctr"/>
            <a:r>
              <a:rPr lang="en-US" dirty="0" smtClean="0"/>
              <a:t>10.0.0.0/8-16</a:t>
            </a:r>
          </a:p>
          <a:p>
            <a:pPr algn="ctr"/>
            <a:r>
              <a:rPr lang="en-US" dirty="0" smtClean="0"/>
              <a:t>AS65500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539905" y="4492333"/>
            <a:ext cx="1133399" cy="546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5423385" y="4492333"/>
            <a:ext cx="1133399" cy="546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8149" y="2360074"/>
            <a:ext cx="1659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Build a CA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673304" y="2360074"/>
            <a:ext cx="1663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Sign an EE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406575" y="2360074"/>
            <a:ext cx="2216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Publish a ROA</a:t>
            </a:r>
            <a:endParaRPr lang="en-US" sz="2800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3 Step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4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1-09-14 at 16.06.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5070"/>
            <a:ext cx="9144000" cy="498252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08797" y="163855"/>
            <a:ext cx="2717425" cy="20754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LIR PORTAL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Click on ‘</a:t>
            </a:r>
            <a:r>
              <a:rPr lang="en-US" b="1" dirty="0" smtClean="0"/>
              <a:t>Certification</a:t>
            </a:r>
            <a:r>
              <a:rPr lang="en-US" dirty="0" smtClean="0"/>
              <a:t>’</a:t>
            </a:r>
          </a:p>
          <a:p>
            <a:pPr algn="ctr"/>
            <a:r>
              <a:rPr lang="en-US" sz="1400" dirty="0" smtClean="0"/>
              <a:t>Your user needs Certification </a:t>
            </a:r>
            <a:r>
              <a:rPr lang="en-US" sz="1400" dirty="0" err="1" smtClean="0"/>
              <a:t>privs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68400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1-09-14 at 16.09.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81" y="2594365"/>
            <a:ext cx="7251020" cy="28249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400763" y="655419"/>
            <a:ext cx="7546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Clicking through to build your CA also creates certificates for your aggregate resources.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0092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1-09-14 at 16.11.1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667149" cy="3509221"/>
          </a:xfrm>
          <a:prstGeom prst="rect">
            <a:avLst/>
          </a:prstGeom>
        </p:spPr>
      </p:pic>
      <p:pic>
        <p:nvPicPr>
          <p:cNvPr id="6" name="Picture 5" descr="Screen Shot 2011-09-14 at 16.16.5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705" y="3645766"/>
            <a:ext cx="7417004" cy="300741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267831" y="1051402"/>
            <a:ext cx="2485283" cy="178874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Drag and Drop your resources into the ROA Builder…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055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286</TotalTime>
  <Words>704</Words>
  <Application>Microsoft Macintosh PowerPoint</Application>
  <PresentationFormat>On-screen Show (4:3)</PresentationFormat>
  <Paragraphs>180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Black</vt:lpstr>
      <vt:lpstr>IP Resource Certification</vt:lpstr>
      <vt:lpstr>Resource Certification</vt:lpstr>
      <vt:lpstr>We &lt;3 routing, but we suck at it.</vt:lpstr>
      <vt:lpstr>Certificates x509v3 and ROAs</vt:lpstr>
      <vt:lpstr>ROA</vt:lpstr>
      <vt:lpstr>3 Step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can I verify others’ ROA?</vt:lpstr>
      <vt:lpstr>PowerPoint Presentation</vt:lpstr>
      <vt:lpstr>Example Router Configuration</vt:lpstr>
      <vt:lpstr>Better Example with route-policy in XR</vt:lpstr>
      <vt:lpstr>One day safe?</vt:lpstr>
      <vt:lpstr>Only import signed objects</vt:lpstr>
      <vt:lpstr>Open Source ROA Processor</vt:lpstr>
      <vt:lpstr>Not a magic bullet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 Resource Certification</dc:title>
  <dc:creator>Andy Davidson</dc:creator>
  <cp:lastModifiedBy>Andy Davidson</cp:lastModifiedBy>
  <cp:revision>17</cp:revision>
  <dcterms:created xsi:type="dcterms:W3CDTF">2011-09-14T12:34:25Z</dcterms:created>
  <dcterms:modified xsi:type="dcterms:W3CDTF">2011-09-14T17:21:23Z</dcterms:modified>
</cp:coreProperties>
</file>