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3"/>
  </p:sldMasterIdLst>
  <p:notesMasterIdLst>
    <p:notesMasterId r:id="rId20"/>
  </p:notesMasterIdLst>
  <p:handoutMasterIdLst>
    <p:handoutMasterId r:id="rId21"/>
  </p:handoutMasterIdLst>
  <p:sldIdLst>
    <p:sldId id="258" r:id="rId4"/>
    <p:sldId id="269" r:id="rId5"/>
    <p:sldId id="260" r:id="rId6"/>
    <p:sldId id="261" r:id="rId7"/>
    <p:sldId id="263" r:id="rId8"/>
    <p:sldId id="264" r:id="rId9"/>
    <p:sldId id="265" r:id="rId10"/>
    <p:sldId id="266" r:id="rId11"/>
    <p:sldId id="268" r:id="rId12"/>
    <p:sldId id="267" r:id="rId13"/>
    <p:sldId id="271" r:id="rId14"/>
    <p:sldId id="275" r:id="rId15"/>
    <p:sldId id="272" r:id="rId16"/>
    <p:sldId id="273" r:id="rId17"/>
    <p:sldId id="276" r:id="rId18"/>
    <p:sldId id="262" r:id="rId19"/>
  </p:sldIdLst>
  <p:sldSz cx="9144000" cy="6858000" type="screen4x3"/>
  <p:notesSz cx="14355763" cy="9926638"/>
  <p:defaultTextStyle>
    <a:defPPr>
      <a:defRPr lang="en-US"/>
    </a:defPPr>
    <a:lvl1pPr algn="l" rtl="0" fontAlgn="base">
      <a:spcBef>
        <a:spcPct val="0"/>
      </a:spcBef>
      <a:spcAft>
        <a:spcPct val="0"/>
      </a:spcAft>
      <a:defRPr sz="800" kern="1200">
        <a:solidFill>
          <a:schemeClr val="tx1"/>
        </a:solidFill>
        <a:latin typeface="Arial" charset="0"/>
        <a:ea typeface="ＭＳ Ｐゴシック" charset="0"/>
        <a:cs typeface="Arial" charset="0"/>
      </a:defRPr>
    </a:lvl1pPr>
    <a:lvl2pPr marL="457200" algn="l" rtl="0" fontAlgn="base">
      <a:spcBef>
        <a:spcPct val="0"/>
      </a:spcBef>
      <a:spcAft>
        <a:spcPct val="0"/>
      </a:spcAft>
      <a:defRPr sz="800" kern="1200">
        <a:solidFill>
          <a:schemeClr val="tx1"/>
        </a:solidFill>
        <a:latin typeface="Arial" charset="0"/>
        <a:ea typeface="ＭＳ Ｐゴシック" charset="0"/>
        <a:cs typeface="Arial" charset="0"/>
      </a:defRPr>
    </a:lvl2pPr>
    <a:lvl3pPr marL="914400" algn="l" rtl="0" fontAlgn="base">
      <a:spcBef>
        <a:spcPct val="0"/>
      </a:spcBef>
      <a:spcAft>
        <a:spcPct val="0"/>
      </a:spcAft>
      <a:defRPr sz="800" kern="1200">
        <a:solidFill>
          <a:schemeClr val="tx1"/>
        </a:solidFill>
        <a:latin typeface="Arial" charset="0"/>
        <a:ea typeface="ＭＳ Ｐゴシック" charset="0"/>
        <a:cs typeface="Arial" charset="0"/>
      </a:defRPr>
    </a:lvl3pPr>
    <a:lvl4pPr marL="1371600" algn="l" rtl="0" fontAlgn="base">
      <a:spcBef>
        <a:spcPct val="0"/>
      </a:spcBef>
      <a:spcAft>
        <a:spcPct val="0"/>
      </a:spcAft>
      <a:defRPr sz="800" kern="1200">
        <a:solidFill>
          <a:schemeClr val="tx1"/>
        </a:solidFill>
        <a:latin typeface="Arial" charset="0"/>
        <a:ea typeface="ＭＳ Ｐゴシック" charset="0"/>
        <a:cs typeface="Arial" charset="0"/>
      </a:defRPr>
    </a:lvl4pPr>
    <a:lvl5pPr marL="1828800" algn="l" rtl="0" fontAlgn="base">
      <a:spcBef>
        <a:spcPct val="0"/>
      </a:spcBef>
      <a:spcAft>
        <a:spcPct val="0"/>
      </a:spcAft>
      <a:defRPr sz="800" kern="1200">
        <a:solidFill>
          <a:schemeClr val="tx1"/>
        </a:solidFill>
        <a:latin typeface="Arial" charset="0"/>
        <a:ea typeface="ＭＳ Ｐゴシック" charset="0"/>
        <a:cs typeface="Arial" charset="0"/>
      </a:defRPr>
    </a:lvl5pPr>
    <a:lvl6pPr marL="2286000" algn="l" defTabSz="457200" rtl="0" eaLnBrk="1" latinLnBrk="0" hangingPunct="1">
      <a:defRPr sz="800" kern="1200">
        <a:solidFill>
          <a:schemeClr val="tx1"/>
        </a:solidFill>
        <a:latin typeface="Arial" charset="0"/>
        <a:ea typeface="ＭＳ Ｐゴシック" charset="0"/>
        <a:cs typeface="Arial" charset="0"/>
      </a:defRPr>
    </a:lvl6pPr>
    <a:lvl7pPr marL="2743200" algn="l" defTabSz="457200" rtl="0" eaLnBrk="1" latinLnBrk="0" hangingPunct="1">
      <a:defRPr sz="800" kern="1200">
        <a:solidFill>
          <a:schemeClr val="tx1"/>
        </a:solidFill>
        <a:latin typeface="Arial" charset="0"/>
        <a:ea typeface="ＭＳ Ｐゴシック" charset="0"/>
        <a:cs typeface="Arial" charset="0"/>
      </a:defRPr>
    </a:lvl7pPr>
    <a:lvl8pPr marL="3200400" algn="l" defTabSz="457200" rtl="0" eaLnBrk="1" latinLnBrk="0" hangingPunct="1">
      <a:defRPr sz="800" kern="1200">
        <a:solidFill>
          <a:schemeClr val="tx1"/>
        </a:solidFill>
        <a:latin typeface="Arial" charset="0"/>
        <a:ea typeface="ＭＳ Ｐゴシック" charset="0"/>
        <a:cs typeface="Arial" charset="0"/>
      </a:defRPr>
    </a:lvl8pPr>
    <a:lvl9pPr marL="3657600" algn="l" defTabSz="457200" rtl="0" eaLnBrk="1" latinLnBrk="0" hangingPunct="1">
      <a:defRPr sz="800" kern="1200">
        <a:solidFill>
          <a:schemeClr val="tx1"/>
        </a:solidFill>
        <a:latin typeface="Arial" charset="0"/>
        <a:ea typeface="ＭＳ Ｐゴシック" charset="0"/>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DC7A0"/>
    <a:srgbClr val="C86F6F"/>
    <a:srgbClr val="FB8C8C"/>
    <a:srgbClr val="7F7F7F"/>
    <a:srgbClr val="E00000"/>
    <a:srgbClr val="FFFFFF"/>
    <a:srgbClr val="A7A7A7"/>
    <a:srgbClr val="888888"/>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81" autoAdjust="0"/>
    <p:restoredTop sz="89293" autoAdjust="0"/>
  </p:normalViewPr>
  <p:slideViewPr>
    <p:cSldViewPr>
      <p:cViewPr varScale="1">
        <p:scale>
          <a:sx n="105" d="100"/>
          <a:sy n="105" d="100"/>
        </p:scale>
        <p:origin x="-856" y="-120"/>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20" Type="http://schemas.openxmlformats.org/officeDocument/2006/relationships/notesMaster" Target="notesMasters/notesMaster1.xml"/><Relationship Id="rId21" Type="http://schemas.openxmlformats.org/officeDocument/2006/relationships/handoutMaster" Target="handoutMasters/handout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slideMaster" Target="slideMasters/slide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221413" cy="496888"/>
          </a:xfrm>
          <a:prstGeom prst="rect">
            <a:avLst/>
          </a:prstGeom>
        </p:spPr>
        <p:txBody>
          <a:bodyPr vert="horz" lIns="137177" tIns="68588" rIns="137177" bIns="68588" rtlCol="0"/>
          <a:lstStyle>
            <a:lvl1pPr algn="l">
              <a:defRPr sz="1800">
                <a:latin typeface="Arial" charset="0"/>
                <a:ea typeface="+mn-ea"/>
                <a:cs typeface="+mn-cs"/>
              </a:defRPr>
            </a:lvl1pPr>
          </a:lstStyle>
          <a:p>
            <a:pPr>
              <a:defRPr/>
            </a:pPr>
            <a:endParaRPr lang="en-GB"/>
          </a:p>
        </p:txBody>
      </p:sp>
      <p:sp>
        <p:nvSpPr>
          <p:cNvPr id="3" name="Date Placeholder 2"/>
          <p:cNvSpPr>
            <a:spLocks noGrp="1"/>
          </p:cNvSpPr>
          <p:nvPr>
            <p:ph type="dt" sz="quarter" idx="1"/>
          </p:nvPr>
        </p:nvSpPr>
        <p:spPr>
          <a:xfrm>
            <a:off x="8131175" y="0"/>
            <a:ext cx="6223000" cy="496888"/>
          </a:xfrm>
          <a:prstGeom prst="rect">
            <a:avLst/>
          </a:prstGeom>
        </p:spPr>
        <p:txBody>
          <a:bodyPr vert="horz" wrap="square" lIns="137177" tIns="68588" rIns="137177" bIns="68588" numCol="1" anchor="t" anchorCtr="0" compatLnSpc="1">
            <a:prstTxWarp prst="textNoShape">
              <a:avLst/>
            </a:prstTxWarp>
          </a:bodyPr>
          <a:lstStyle>
            <a:lvl1pPr algn="r">
              <a:defRPr sz="1800"/>
            </a:lvl1pPr>
          </a:lstStyle>
          <a:p>
            <a:fld id="{B53C4470-FF2D-9B47-A7C0-2E551A869DFE}" type="datetimeFigureOut">
              <a:rPr lang="en-US"/>
              <a:pPr/>
              <a:t>12/09/2011</a:t>
            </a:fld>
            <a:endParaRPr lang="en-US"/>
          </a:p>
        </p:txBody>
      </p:sp>
      <p:sp>
        <p:nvSpPr>
          <p:cNvPr id="4" name="Footer Placeholder 3"/>
          <p:cNvSpPr>
            <a:spLocks noGrp="1"/>
          </p:cNvSpPr>
          <p:nvPr>
            <p:ph type="ftr" sz="quarter" idx="2"/>
          </p:nvPr>
        </p:nvSpPr>
        <p:spPr>
          <a:xfrm>
            <a:off x="0" y="9428163"/>
            <a:ext cx="6221413" cy="496887"/>
          </a:xfrm>
          <a:prstGeom prst="rect">
            <a:avLst/>
          </a:prstGeom>
        </p:spPr>
        <p:txBody>
          <a:bodyPr vert="horz" lIns="137177" tIns="68588" rIns="137177" bIns="68588" rtlCol="0" anchor="b"/>
          <a:lstStyle>
            <a:lvl1pPr algn="l">
              <a:defRPr sz="1800">
                <a:latin typeface="Arial" charset="0"/>
                <a:ea typeface="+mn-ea"/>
                <a:cs typeface="+mn-cs"/>
              </a:defRPr>
            </a:lvl1pPr>
          </a:lstStyle>
          <a:p>
            <a:pPr>
              <a:defRPr/>
            </a:pPr>
            <a:endParaRPr lang="en-GB"/>
          </a:p>
        </p:txBody>
      </p:sp>
      <p:sp>
        <p:nvSpPr>
          <p:cNvPr id="5" name="Slide Number Placeholder 4"/>
          <p:cNvSpPr>
            <a:spLocks noGrp="1"/>
          </p:cNvSpPr>
          <p:nvPr>
            <p:ph type="sldNum" sz="quarter" idx="3"/>
          </p:nvPr>
        </p:nvSpPr>
        <p:spPr>
          <a:xfrm>
            <a:off x="8131175" y="9428163"/>
            <a:ext cx="6223000" cy="496887"/>
          </a:xfrm>
          <a:prstGeom prst="rect">
            <a:avLst/>
          </a:prstGeom>
        </p:spPr>
        <p:txBody>
          <a:bodyPr vert="horz" wrap="square" lIns="137177" tIns="68588" rIns="137177" bIns="68588" numCol="1" anchor="b" anchorCtr="0" compatLnSpc="1">
            <a:prstTxWarp prst="textNoShape">
              <a:avLst/>
            </a:prstTxWarp>
          </a:bodyPr>
          <a:lstStyle>
            <a:lvl1pPr algn="r">
              <a:defRPr sz="1800"/>
            </a:lvl1pPr>
          </a:lstStyle>
          <a:p>
            <a:fld id="{EC09FDDA-FAA4-5144-83FB-19284E567EF6}" type="slidenum">
              <a:rPr lang="en-US"/>
              <a:pPr/>
              <a:t>‹#›</a:t>
            </a:fld>
            <a:endParaRPr lang="en-US"/>
          </a:p>
        </p:txBody>
      </p:sp>
    </p:spTree>
    <p:extLst>
      <p:ext uri="{BB962C8B-B14F-4D97-AF65-F5344CB8AC3E}">
        <p14:creationId xmlns:p14="http://schemas.microsoft.com/office/powerpoint/2010/main" val="3398942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6221413" cy="496888"/>
          </a:xfrm>
          <a:prstGeom prst="rect">
            <a:avLst/>
          </a:prstGeom>
          <a:noFill/>
          <a:ln w="9525">
            <a:noFill/>
            <a:miter lim="800000"/>
            <a:headEnd/>
            <a:tailEnd/>
          </a:ln>
          <a:effectLst/>
        </p:spPr>
        <p:txBody>
          <a:bodyPr vert="horz" wrap="square" lIns="139782" tIns="69892" rIns="139782" bIns="69892" numCol="1" anchor="t" anchorCtr="0" compatLnSpc="1">
            <a:prstTxWarp prst="textNoShape">
              <a:avLst/>
            </a:prstTxWarp>
          </a:bodyPr>
          <a:lstStyle>
            <a:lvl1pPr>
              <a:defRPr sz="1800">
                <a:latin typeface="Arial" charset="0"/>
                <a:ea typeface="+mn-ea"/>
                <a:cs typeface="+mn-cs"/>
              </a:defRPr>
            </a:lvl1pPr>
          </a:lstStyle>
          <a:p>
            <a:pPr>
              <a:defRPr/>
            </a:pPr>
            <a:endParaRPr lang="en-US"/>
          </a:p>
        </p:txBody>
      </p:sp>
      <p:sp>
        <p:nvSpPr>
          <p:cNvPr id="26627" name="Rectangle 3"/>
          <p:cNvSpPr>
            <a:spLocks noGrp="1" noChangeArrowheads="1"/>
          </p:cNvSpPr>
          <p:nvPr>
            <p:ph type="dt" idx="1"/>
          </p:nvPr>
        </p:nvSpPr>
        <p:spPr bwMode="auto">
          <a:xfrm>
            <a:off x="8131175" y="0"/>
            <a:ext cx="6223000" cy="496888"/>
          </a:xfrm>
          <a:prstGeom prst="rect">
            <a:avLst/>
          </a:prstGeom>
          <a:noFill/>
          <a:ln w="9525">
            <a:noFill/>
            <a:miter lim="800000"/>
            <a:headEnd/>
            <a:tailEnd/>
          </a:ln>
          <a:effectLst/>
        </p:spPr>
        <p:txBody>
          <a:bodyPr vert="horz" wrap="square" lIns="139782" tIns="69892" rIns="139782" bIns="69892" numCol="1" anchor="t" anchorCtr="0" compatLnSpc="1">
            <a:prstTxWarp prst="textNoShape">
              <a:avLst/>
            </a:prstTxWarp>
          </a:bodyPr>
          <a:lstStyle>
            <a:lvl1pPr algn="r">
              <a:defRPr sz="1800">
                <a:latin typeface="Arial" charset="0"/>
                <a:ea typeface="+mn-ea"/>
                <a:cs typeface="+mn-cs"/>
              </a:defRPr>
            </a:lvl1pPr>
          </a:lstStyle>
          <a:p>
            <a:pPr>
              <a:defRPr/>
            </a:pPr>
            <a:endParaRPr lang="en-US"/>
          </a:p>
        </p:txBody>
      </p:sp>
      <p:sp>
        <p:nvSpPr>
          <p:cNvPr id="21508" name="Rectangle 4"/>
          <p:cNvSpPr>
            <a:spLocks noGrp="1" noRot="1" noChangeAspect="1" noChangeArrowheads="1" noTextEdit="1"/>
          </p:cNvSpPr>
          <p:nvPr>
            <p:ph type="sldImg" idx="2"/>
          </p:nvPr>
        </p:nvSpPr>
        <p:spPr bwMode="auto">
          <a:xfrm>
            <a:off x="4697413" y="744538"/>
            <a:ext cx="4960937" cy="3721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9" name="Rectangle 5"/>
          <p:cNvSpPr>
            <a:spLocks noGrp="1" noChangeArrowheads="1"/>
          </p:cNvSpPr>
          <p:nvPr>
            <p:ph type="body" sz="quarter" idx="3"/>
          </p:nvPr>
        </p:nvSpPr>
        <p:spPr bwMode="auto">
          <a:xfrm>
            <a:off x="1436688" y="4716463"/>
            <a:ext cx="11482387" cy="4465637"/>
          </a:xfrm>
          <a:prstGeom prst="rect">
            <a:avLst/>
          </a:prstGeom>
          <a:noFill/>
          <a:ln w="9525">
            <a:noFill/>
            <a:miter lim="800000"/>
            <a:headEnd/>
            <a:tailEnd/>
          </a:ln>
          <a:effectLst/>
        </p:spPr>
        <p:txBody>
          <a:bodyPr vert="horz" wrap="square" lIns="139782" tIns="69892" rIns="139782" bIns="6989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6630" name="Rectangle 6"/>
          <p:cNvSpPr>
            <a:spLocks noGrp="1" noChangeArrowheads="1"/>
          </p:cNvSpPr>
          <p:nvPr>
            <p:ph type="ftr" sz="quarter" idx="4"/>
          </p:nvPr>
        </p:nvSpPr>
        <p:spPr bwMode="auto">
          <a:xfrm>
            <a:off x="0" y="9428163"/>
            <a:ext cx="6221413" cy="496887"/>
          </a:xfrm>
          <a:prstGeom prst="rect">
            <a:avLst/>
          </a:prstGeom>
          <a:noFill/>
          <a:ln w="9525">
            <a:noFill/>
            <a:miter lim="800000"/>
            <a:headEnd/>
            <a:tailEnd/>
          </a:ln>
          <a:effectLst/>
        </p:spPr>
        <p:txBody>
          <a:bodyPr vert="horz" wrap="square" lIns="139782" tIns="69892" rIns="139782" bIns="69892" numCol="1" anchor="b" anchorCtr="0" compatLnSpc="1">
            <a:prstTxWarp prst="textNoShape">
              <a:avLst/>
            </a:prstTxWarp>
          </a:bodyPr>
          <a:lstStyle>
            <a:lvl1pPr>
              <a:defRPr sz="1800">
                <a:latin typeface="Arial" charset="0"/>
                <a:ea typeface="+mn-ea"/>
                <a:cs typeface="+mn-cs"/>
              </a:defRPr>
            </a:lvl1pPr>
          </a:lstStyle>
          <a:p>
            <a:pPr>
              <a:defRPr/>
            </a:pPr>
            <a:endParaRPr lang="en-US"/>
          </a:p>
        </p:txBody>
      </p:sp>
      <p:sp>
        <p:nvSpPr>
          <p:cNvPr id="26631" name="Rectangle 7"/>
          <p:cNvSpPr>
            <a:spLocks noGrp="1" noChangeArrowheads="1"/>
          </p:cNvSpPr>
          <p:nvPr>
            <p:ph type="sldNum" sz="quarter" idx="5"/>
          </p:nvPr>
        </p:nvSpPr>
        <p:spPr bwMode="auto">
          <a:xfrm>
            <a:off x="8131175" y="9428163"/>
            <a:ext cx="6223000" cy="496887"/>
          </a:xfrm>
          <a:prstGeom prst="rect">
            <a:avLst/>
          </a:prstGeom>
          <a:noFill/>
          <a:ln w="9525">
            <a:noFill/>
            <a:miter lim="800000"/>
            <a:headEnd/>
            <a:tailEnd/>
          </a:ln>
          <a:effectLst/>
        </p:spPr>
        <p:txBody>
          <a:bodyPr vert="horz" wrap="square" lIns="139782" tIns="69892" rIns="139782" bIns="69892" numCol="1" anchor="b" anchorCtr="0" compatLnSpc="1">
            <a:prstTxWarp prst="textNoShape">
              <a:avLst/>
            </a:prstTxWarp>
          </a:bodyPr>
          <a:lstStyle>
            <a:lvl1pPr algn="r">
              <a:defRPr sz="1800"/>
            </a:lvl1pPr>
          </a:lstStyle>
          <a:p>
            <a:fld id="{7B03E0EC-CEED-3A4F-9412-9EE473B1C849}" type="slidenum">
              <a:rPr lang="en-US"/>
              <a:pPr/>
              <a:t>‹#›</a:t>
            </a:fld>
            <a:endParaRPr lang="en-US"/>
          </a:p>
        </p:txBody>
      </p:sp>
    </p:spTree>
    <p:extLst>
      <p:ext uri="{BB962C8B-B14F-4D97-AF65-F5344CB8AC3E}">
        <p14:creationId xmlns:p14="http://schemas.microsoft.com/office/powerpoint/2010/main" val="37746962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03E0EC-CEED-3A4F-9412-9EE473B1C849}" type="slidenum">
              <a:rPr lang="en-US" smtClean="0"/>
              <a:pPr/>
              <a:t>2</a:t>
            </a:fld>
            <a:endParaRPr lang="en-US"/>
          </a:p>
        </p:txBody>
      </p:sp>
    </p:spTree>
    <p:extLst>
      <p:ext uri="{BB962C8B-B14F-4D97-AF65-F5344CB8AC3E}">
        <p14:creationId xmlns:p14="http://schemas.microsoft.com/office/powerpoint/2010/main" val="3916479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txBox="1">
            <a:spLocks noGrp="1" noChangeArrowheads="1"/>
          </p:cNvSpPr>
          <p:nvPr/>
        </p:nvSpPr>
        <p:spPr bwMode="auto">
          <a:xfrm>
            <a:off x="8129588" y="9428163"/>
            <a:ext cx="62230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61" tIns="47531" rIns="95061" bIns="47531" anchor="b"/>
          <a:lstStyle>
            <a:lvl1pPr eaLnBrk="0" hangingPunct="0">
              <a:defRPr sz="800">
                <a:solidFill>
                  <a:schemeClr val="tx1"/>
                </a:solidFill>
                <a:latin typeface="Arial" charset="0"/>
                <a:ea typeface="ＭＳ Ｐゴシック" charset="0"/>
                <a:cs typeface="Arial" charset="0"/>
              </a:defRPr>
            </a:lvl1pPr>
            <a:lvl2pPr marL="742950" indent="-285750" eaLnBrk="0" hangingPunct="0">
              <a:defRPr sz="800">
                <a:solidFill>
                  <a:schemeClr val="tx1"/>
                </a:solidFill>
                <a:latin typeface="Arial" charset="0"/>
                <a:ea typeface="Arial" charset="0"/>
                <a:cs typeface="Arial" charset="0"/>
              </a:defRPr>
            </a:lvl2pPr>
            <a:lvl3pPr marL="1143000" indent="-228600" eaLnBrk="0" hangingPunct="0">
              <a:defRPr sz="800">
                <a:solidFill>
                  <a:schemeClr val="tx1"/>
                </a:solidFill>
                <a:latin typeface="Arial" charset="0"/>
                <a:ea typeface="Arial" charset="0"/>
                <a:cs typeface="Arial" charset="0"/>
              </a:defRPr>
            </a:lvl3pPr>
            <a:lvl4pPr marL="1600200" indent="-228600" eaLnBrk="0" hangingPunct="0">
              <a:defRPr sz="800">
                <a:solidFill>
                  <a:schemeClr val="tx1"/>
                </a:solidFill>
                <a:latin typeface="Arial" charset="0"/>
                <a:ea typeface="Arial" charset="0"/>
                <a:cs typeface="Arial" charset="0"/>
              </a:defRPr>
            </a:lvl4pPr>
            <a:lvl5pPr marL="2057400" indent="-228600" eaLnBrk="0" hangingPunct="0">
              <a:defRPr sz="8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ea typeface="Arial" charset="0"/>
                <a:cs typeface="Arial" charset="0"/>
              </a:defRPr>
            </a:lvl9pPr>
          </a:lstStyle>
          <a:p>
            <a:pPr algn="r" eaLnBrk="1" hangingPunct="1"/>
            <a:fld id="{D09A657A-7B6A-5A4E-A305-048BF28FE5CD}" type="slidenum">
              <a:rPr lang="en-US" sz="1200"/>
              <a:pPr algn="r" eaLnBrk="1" hangingPunct="1"/>
              <a:t>16</a:t>
            </a:fld>
            <a:endParaRPr lang="en-US" sz="120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5061" tIns="47531" rIns="95061" bIns="47531"/>
          <a:lstStyle/>
          <a:p>
            <a:endParaRPr lang="en-US">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p:cNvSpPr/>
          <p:nvPr/>
        </p:nvSpPr>
        <p:spPr>
          <a:xfrm>
            <a:off x="0" y="5314950"/>
            <a:ext cx="9144000" cy="428625"/>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Rectangle 4"/>
          <p:cNvSpPr/>
          <p:nvPr/>
        </p:nvSpPr>
        <p:spPr>
          <a:xfrm>
            <a:off x="0" y="4462463"/>
            <a:ext cx="9144000" cy="857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6" name="Picture 6" descr="NETWORKS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428596" y="4467232"/>
            <a:ext cx="8215370" cy="819156"/>
          </a:xfrm>
        </p:spPr>
        <p:txBody>
          <a:bodyPr anchor="ctr"/>
          <a:lstStyle>
            <a:lvl1pPr>
              <a:defRPr sz="4800">
                <a:solidFill>
                  <a:schemeClr val="bg1"/>
                </a:solidFill>
              </a:defRPr>
            </a:lvl1pPr>
          </a:lstStyle>
          <a:p>
            <a:r>
              <a:rPr lang="en-GB" smtClean="0"/>
              <a:t>Click to edit Master title style</a:t>
            </a:r>
            <a:endParaRPr lang="en-GB" dirty="0"/>
          </a:p>
        </p:txBody>
      </p:sp>
      <p:sp>
        <p:nvSpPr>
          <p:cNvPr id="10" name="Subtitle 2"/>
          <p:cNvSpPr>
            <a:spLocks noGrp="1"/>
          </p:cNvSpPr>
          <p:nvPr>
            <p:ph type="subTitle" idx="1"/>
          </p:nvPr>
        </p:nvSpPr>
        <p:spPr>
          <a:xfrm>
            <a:off x="428596" y="5357826"/>
            <a:ext cx="8215370" cy="357190"/>
          </a:xfrm>
        </p:spPr>
        <p:txBody>
          <a:bodyPr anchor="ctr"/>
          <a:lstStyle>
            <a:lvl1pPr marL="0" indent="0" algn="l">
              <a:buNone/>
              <a:defRPr sz="20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dirty="0"/>
          </a:p>
        </p:txBody>
      </p:sp>
    </p:spTree>
    <p:extLst>
      <p:ext uri="{BB962C8B-B14F-4D97-AF65-F5344CB8AC3E}">
        <p14:creationId xmlns:p14="http://schemas.microsoft.com/office/powerpoint/2010/main" val="341579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Rectangle 3"/>
          <p:cNvSpPr/>
          <p:nvPr/>
        </p:nvSpPr>
        <p:spPr>
          <a:xfrm>
            <a:off x="0" y="5314950"/>
            <a:ext cx="9144000" cy="428625"/>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Rectangle 4"/>
          <p:cNvSpPr/>
          <p:nvPr/>
        </p:nvSpPr>
        <p:spPr>
          <a:xfrm>
            <a:off x="0" y="4462463"/>
            <a:ext cx="9144000" cy="857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6" name="Picture 6" descr="10089708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428596" y="4467232"/>
            <a:ext cx="8215370" cy="819156"/>
          </a:xfrm>
        </p:spPr>
        <p:txBody>
          <a:bodyPr anchor="ctr"/>
          <a:lstStyle>
            <a:lvl1pPr>
              <a:defRPr sz="4800">
                <a:solidFill>
                  <a:schemeClr val="bg1"/>
                </a:solidFill>
              </a:defRPr>
            </a:lvl1pPr>
          </a:lstStyle>
          <a:p>
            <a:r>
              <a:rPr lang="en-GB" smtClean="0"/>
              <a:t>Click to edit Master title style</a:t>
            </a:r>
            <a:endParaRPr lang="en-GB" dirty="0"/>
          </a:p>
        </p:txBody>
      </p:sp>
      <p:sp>
        <p:nvSpPr>
          <p:cNvPr id="10" name="Subtitle 2"/>
          <p:cNvSpPr>
            <a:spLocks noGrp="1"/>
          </p:cNvSpPr>
          <p:nvPr>
            <p:ph type="subTitle" idx="1"/>
          </p:nvPr>
        </p:nvSpPr>
        <p:spPr>
          <a:xfrm>
            <a:off x="428596" y="5357826"/>
            <a:ext cx="8215370" cy="357190"/>
          </a:xfrm>
        </p:spPr>
        <p:txBody>
          <a:bodyPr anchor="ctr"/>
          <a:lstStyle>
            <a:lvl1pPr marL="0" indent="0" algn="l">
              <a:buNone/>
              <a:defRPr sz="20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dirty="0"/>
          </a:p>
        </p:txBody>
      </p:sp>
    </p:spTree>
    <p:extLst>
      <p:ext uri="{BB962C8B-B14F-4D97-AF65-F5344CB8AC3E}">
        <p14:creationId xmlns:p14="http://schemas.microsoft.com/office/powerpoint/2010/main" val="1346130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Rectangle 3"/>
          <p:cNvSpPr/>
          <p:nvPr/>
        </p:nvSpPr>
        <p:spPr>
          <a:xfrm>
            <a:off x="0" y="5314950"/>
            <a:ext cx="9144000" cy="428625"/>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Rectangle 4"/>
          <p:cNvSpPr/>
          <p:nvPr/>
        </p:nvSpPr>
        <p:spPr>
          <a:xfrm>
            <a:off x="0" y="4462463"/>
            <a:ext cx="9144000" cy="857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6" name="Picture 2" descr="Z:\02 QUEUE_OLI\668 22-06-22-06 Presentation dib\fab\9799643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428596" y="4467232"/>
            <a:ext cx="8215370" cy="819156"/>
          </a:xfrm>
        </p:spPr>
        <p:txBody>
          <a:bodyPr anchor="ctr"/>
          <a:lstStyle>
            <a:lvl1pPr>
              <a:defRPr sz="4800">
                <a:solidFill>
                  <a:schemeClr val="bg1"/>
                </a:solidFill>
              </a:defRPr>
            </a:lvl1pPr>
          </a:lstStyle>
          <a:p>
            <a:r>
              <a:rPr lang="en-GB" smtClean="0"/>
              <a:t>Click to edit Master title style</a:t>
            </a:r>
            <a:endParaRPr lang="en-GB" dirty="0"/>
          </a:p>
        </p:txBody>
      </p:sp>
      <p:sp>
        <p:nvSpPr>
          <p:cNvPr id="10" name="Subtitle 2"/>
          <p:cNvSpPr>
            <a:spLocks noGrp="1"/>
          </p:cNvSpPr>
          <p:nvPr>
            <p:ph type="subTitle" idx="1"/>
          </p:nvPr>
        </p:nvSpPr>
        <p:spPr>
          <a:xfrm>
            <a:off x="428596" y="5357826"/>
            <a:ext cx="8215370" cy="357190"/>
          </a:xfrm>
        </p:spPr>
        <p:txBody>
          <a:bodyPr anchor="ctr"/>
          <a:lstStyle>
            <a:lvl1pPr marL="0" indent="0" algn="l">
              <a:buNone/>
              <a:defRPr sz="20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dirty="0"/>
          </a:p>
        </p:txBody>
      </p:sp>
    </p:spTree>
    <p:extLst>
      <p:ext uri="{BB962C8B-B14F-4D97-AF65-F5344CB8AC3E}">
        <p14:creationId xmlns:p14="http://schemas.microsoft.com/office/powerpoint/2010/main" val="972918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rocess">
    <p:spTree>
      <p:nvGrpSpPr>
        <p:cNvPr id="1" name=""/>
        <p:cNvGrpSpPr/>
        <p:nvPr/>
      </p:nvGrpSpPr>
      <p:grpSpPr>
        <a:xfrm>
          <a:off x="0" y="0"/>
          <a:ext cx="0" cy="0"/>
          <a:chOff x="0" y="0"/>
          <a:chExt cx="0" cy="0"/>
        </a:xfrm>
      </p:grpSpPr>
      <p:pic>
        <p:nvPicPr>
          <p:cNvPr id="4" name="Picture 4" descr="NETWORKS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4191000"/>
            <a:ext cx="9144000" cy="1247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Rectangle 5"/>
          <p:cNvSpPr/>
          <p:nvPr/>
        </p:nvSpPr>
        <p:spPr>
          <a:xfrm>
            <a:off x="0" y="4224338"/>
            <a:ext cx="9144000" cy="12477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Rectangle 7"/>
          <p:cNvSpPr/>
          <p:nvPr/>
        </p:nvSpPr>
        <p:spPr>
          <a:xfrm>
            <a:off x="0" y="5314950"/>
            <a:ext cx="9144000" cy="428625"/>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Title 1"/>
          <p:cNvSpPr>
            <a:spLocks noGrp="1"/>
          </p:cNvSpPr>
          <p:nvPr>
            <p:ph type="title"/>
          </p:nvPr>
        </p:nvSpPr>
        <p:spPr>
          <a:xfrm>
            <a:off x="428596" y="4214818"/>
            <a:ext cx="4500594" cy="1143008"/>
          </a:xfrm>
        </p:spPr>
        <p:txBody>
          <a:bodyPr anchor="ctr"/>
          <a:lstStyle>
            <a:lvl1pPr>
              <a:lnSpc>
                <a:spcPts val="3800"/>
              </a:lnSpc>
              <a:defRPr sz="3600">
                <a:solidFill>
                  <a:schemeClr val="bg1"/>
                </a:solidFill>
              </a:defRPr>
            </a:lvl1pPr>
          </a:lstStyle>
          <a:p>
            <a:r>
              <a:rPr lang="en-GB" smtClean="0"/>
              <a:t>Click to edit Master title style</a:t>
            </a:r>
            <a:endParaRPr lang="en-GB" dirty="0"/>
          </a:p>
        </p:txBody>
      </p:sp>
      <p:sp>
        <p:nvSpPr>
          <p:cNvPr id="10" name="Subtitle 2"/>
          <p:cNvSpPr>
            <a:spLocks noGrp="1"/>
          </p:cNvSpPr>
          <p:nvPr>
            <p:ph type="subTitle" idx="1"/>
          </p:nvPr>
        </p:nvSpPr>
        <p:spPr>
          <a:xfrm>
            <a:off x="428596" y="5357826"/>
            <a:ext cx="8215370" cy="357190"/>
          </a:xfrm>
        </p:spPr>
        <p:txBody>
          <a:bodyPr anchor="ctr"/>
          <a:lstStyle>
            <a:lvl1pPr marL="0" indent="0" algn="l">
              <a:buNone/>
              <a:defRPr sz="20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dirty="0"/>
          </a:p>
        </p:txBody>
      </p:sp>
    </p:spTree>
    <p:extLst>
      <p:ext uri="{BB962C8B-B14F-4D97-AF65-F5344CB8AC3E}">
        <p14:creationId xmlns:p14="http://schemas.microsoft.com/office/powerpoint/2010/main" val="128473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pic>
        <p:nvPicPr>
          <p:cNvPr id="4" name="Picture 2" descr="Y:\Claranet Document Templates\TEMPLATES\04 Visuals\IMAGES\CLARANET IMAGES (RF)\PROCE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4191000"/>
            <a:ext cx="9144000" cy="1247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Rectangle 5"/>
          <p:cNvSpPr/>
          <p:nvPr/>
        </p:nvSpPr>
        <p:spPr>
          <a:xfrm>
            <a:off x="0" y="4224338"/>
            <a:ext cx="9144000" cy="12477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Rectangle 7"/>
          <p:cNvSpPr/>
          <p:nvPr/>
        </p:nvSpPr>
        <p:spPr>
          <a:xfrm>
            <a:off x="0" y="5314950"/>
            <a:ext cx="9144000" cy="428625"/>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Title 1"/>
          <p:cNvSpPr>
            <a:spLocks noGrp="1"/>
          </p:cNvSpPr>
          <p:nvPr>
            <p:ph type="title"/>
          </p:nvPr>
        </p:nvSpPr>
        <p:spPr>
          <a:xfrm>
            <a:off x="428596" y="4214818"/>
            <a:ext cx="4500594" cy="1143008"/>
          </a:xfrm>
        </p:spPr>
        <p:txBody>
          <a:bodyPr anchor="ctr"/>
          <a:lstStyle>
            <a:lvl1pPr>
              <a:lnSpc>
                <a:spcPts val="3800"/>
              </a:lnSpc>
              <a:defRPr sz="3600">
                <a:solidFill>
                  <a:schemeClr val="bg1"/>
                </a:solidFill>
              </a:defRPr>
            </a:lvl1pPr>
          </a:lstStyle>
          <a:p>
            <a:r>
              <a:rPr lang="en-GB" smtClean="0"/>
              <a:t>Click to edit Master title style</a:t>
            </a:r>
            <a:endParaRPr lang="en-GB" dirty="0"/>
          </a:p>
        </p:txBody>
      </p:sp>
      <p:sp>
        <p:nvSpPr>
          <p:cNvPr id="10" name="Subtitle 2"/>
          <p:cNvSpPr>
            <a:spLocks noGrp="1"/>
          </p:cNvSpPr>
          <p:nvPr>
            <p:ph type="subTitle" idx="1"/>
          </p:nvPr>
        </p:nvSpPr>
        <p:spPr>
          <a:xfrm>
            <a:off x="428596" y="5357826"/>
            <a:ext cx="8215370" cy="357190"/>
          </a:xfrm>
        </p:spPr>
        <p:txBody>
          <a:bodyPr anchor="ctr"/>
          <a:lstStyle>
            <a:lvl1pPr marL="0" indent="0" algn="l">
              <a:lnSpc>
                <a:spcPct val="100000"/>
              </a:lnSpc>
              <a:buNone/>
              <a:defRPr sz="20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dirty="0"/>
          </a:p>
        </p:txBody>
      </p:sp>
    </p:spTree>
    <p:extLst>
      <p:ext uri="{BB962C8B-B14F-4D97-AF65-F5344CB8AC3E}">
        <p14:creationId xmlns:p14="http://schemas.microsoft.com/office/powerpoint/2010/main" val="2750836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49200"/>
            <a:ext cx="8229600" cy="1066800"/>
          </a:xfrm>
        </p:spPr>
        <p:txBody>
          <a:bodyPr/>
          <a:lstStyle>
            <a:lvl1pPr>
              <a:defRPr sz="4400"/>
            </a:lvl1pPr>
          </a:lstStyle>
          <a:p>
            <a:r>
              <a:rPr lang="en-GB" smtClean="0"/>
              <a:t>Click to edit Master title style</a:t>
            </a:r>
            <a:endParaRPr lang="en-GB" dirty="0"/>
          </a:p>
        </p:txBody>
      </p:sp>
      <p:sp>
        <p:nvSpPr>
          <p:cNvPr id="3" name="Content Placeholder 2"/>
          <p:cNvSpPr>
            <a:spLocks noGrp="1"/>
          </p:cNvSpPr>
          <p:nvPr>
            <p:ph idx="1"/>
          </p:nvPr>
        </p:nvSpPr>
        <p:spPr>
          <a:xfrm>
            <a:off x="457200" y="1428736"/>
            <a:ext cx="8229600" cy="4191000"/>
          </a:xfrm>
        </p:spPr>
        <p:txBody>
          <a:bodyPr/>
          <a:lstStyle>
            <a:lvl1pPr>
              <a:buSzPct val="125000"/>
              <a:defRPr sz="2200" b="1"/>
            </a:lvl1pPr>
            <a:lvl2pPr>
              <a:buClr>
                <a:schemeClr val="accent5"/>
              </a:buClr>
              <a:buSzPct val="125000"/>
              <a:buFont typeface="Arial" pitchFamily="34" charset="0"/>
              <a:buChar char="•"/>
              <a:defRPr sz="1600">
                <a:solidFill>
                  <a:schemeClr val="accent5"/>
                </a:solidFill>
              </a:defRPr>
            </a:lvl2pPr>
            <a:lvl3pPr>
              <a:buClr>
                <a:schemeClr val="tx1"/>
              </a:buClr>
              <a:buSzPct val="85000"/>
              <a:buFont typeface="Arial" pitchFamily="34" charset="0"/>
              <a:buChar char="–"/>
              <a:defRPr sz="1400"/>
            </a:lvl3pPr>
            <a:lvl4pPr>
              <a:buSzPct val="90000"/>
              <a:buFont typeface="Arial" pitchFamily="34" charset="0"/>
              <a:buChar char="•"/>
              <a:defRPr sz="1400"/>
            </a:lvl4pPr>
          </a:lstStyle>
          <a:p>
            <a:pPr lvl="0"/>
            <a:r>
              <a:rPr lang="en-GB" smtClean="0"/>
              <a:t>Click to edit Master text styles</a:t>
            </a:r>
          </a:p>
          <a:p>
            <a:pPr lvl="1"/>
            <a:r>
              <a:rPr lang="en-GB" smtClean="0"/>
              <a:t>Second level</a:t>
            </a:r>
          </a:p>
          <a:p>
            <a:pPr lvl="2"/>
            <a:r>
              <a:rPr lang="en-GB" smtClean="0"/>
              <a:t>Third level</a:t>
            </a:r>
          </a:p>
        </p:txBody>
      </p:sp>
    </p:spTree>
    <p:extLst>
      <p:ext uri="{BB962C8B-B14F-4D97-AF65-F5344CB8AC3E}">
        <p14:creationId xmlns:p14="http://schemas.microsoft.com/office/powerpoint/2010/main" val="23092027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8625" y="349200"/>
            <a:ext cx="8286750" cy="1081088"/>
          </a:xfrm>
        </p:spPr>
        <p:txBody>
          <a:bodyPr/>
          <a:lstStyle>
            <a:lvl1pPr>
              <a:defRPr sz="4400"/>
            </a:lvl1pPr>
          </a:lstStyle>
          <a:p>
            <a:r>
              <a:rPr lang="en-GB" smtClean="0"/>
              <a:t>Click to edit Master title style</a:t>
            </a:r>
            <a:endParaRPr lang="en-GB" dirty="0"/>
          </a:p>
        </p:txBody>
      </p:sp>
      <p:sp>
        <p:nvSpPr>
          <p:cNvPr id="3" name="Content Placeholder 2"/>
          <p:cNvSpPr>
            <a:spLocks noGrp="1"/>
          </p:cNvSpPr>
          <p:nvPr>
            <p:ph sz="half" idx="1"/>
          </p:nvPr>
        </p:nvSpPr>
        <p:spPr>
          <a:xfrm>
            <a:off x="457200" y="1600200"/>
            <a:ext cx="4038600" cy="4114800"/>
          </a:xfrm>
        </p:spPr>
        <p:txBody>
          <a:bodyPr/>
          <a:lstStyle>
            <a:lvl1pPr>
              <a:defRPr sz="2000" b="1"/>
            </a:lvl1pPr>
            <a:lvl2pPr>
              <a:defRPr sz="1800"/>
            </a:lvl2pPr>
            <a:lvl3pPr>
              <a:buClr>
                <a:schemeClr val="tx2"/>
              </a:buClr>
              <a:defRPr sz="14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p:txBody>
      </p:sp>
      <p:sp>
        <p:nvSpPr>
          <p:cNvPr id="4" name="Content Placeholder 3"/>
          <p:cNvSpPr>
            <a:spLocks noGrp="1"/>
          </p:cNvSpPr>
          <p:nvPr>
            <p:ph sz="half" idx="2"/>
          </p:nvPr>
        </p:nvSpPr>
        <p:spPr>
          <a:xfrm>
            <a:off x="4648200" y="1600200"/>
            <a:ext cx="4038600" cy="4114800"/>
          </a:xfrm>
        </p:spPr>
        <p:txBody>
          <a:bodyPr/>
          <a:lstStyle>
            <a:lvl1pPr>
              <a:defRPr sz="2000" b="1"/>
            </a:lvl1pPr>
            <a:lvl2pPr>
              <a:defRPr sz="1800"/>
            </a:lvl2pPr>
            <a:lvl3pPr>
              <a:buClr>
                <a:schemeClr val="tx2"/>
              </a:buClr>
              <a:defRPr sz="14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p:txBody>
      </p:sp>
    </p:spTree>
    <p:extLst>
      <p:ext uri="{BB962C8B-B14F-4D97-AF65-F5344CB8AC3E}">
        <p14:creationId xmlns:p14="http://schemas.microsoft.com/office/powerpoint/2010/main" val="4201284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8625" y="349200"/>
            <a:ext cx="8286750" cy="1081088"/>
          </a:xfrm>
        </p:spPr>
        <p:txBody>
          <a:bodyPr/>
          <a:lstStyle>
            <a:lvl1pPr>
              <a:defRPr sz="4400"/>
            </a:lvl1pPr>
          </a:lstStyle>
          <a:p>
            <a:r>
              <a:rPr lang="en-GB" smtClean="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540125"/>
          </a:xfrm>
        </p:spPr>
        <p:txBody>
          <a:bodyPr/>
          <a:lstStyle>
            <a:lvl1pPr>
              <a:defRPr sz="2000"/>
            </a:lvl1pPr>
            <a:lvl2pPr>
              <a:defRPr sz="1800"/>
            </a:lvl2pPr>
            <a:lvl3pPr>
              <a:defRPr sz="14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540125"/>
          </a:xfrm>
        </p:spPr>
        <p:txBody>
          <a:bodyPr/>
          <a:lstStyle>
            <a:lvl1pPr>
              <a:defRPr sz="2000"/>
            </a:lvl1pPr>
            <a:lvl2pPr>
              <a:defRPr sz="1800"/>
            </a:lvl2pPr>
            <a:lvl3pPr>
              <a:defRPr sz="14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p:txBody>
      </p:sp>
    </p:spTree>
    <p:extLst>
      <p:ext uri="{BB962C8B-B14F-4D97-AF65-F5344CB8AC3E}">
        <p14:creationId xmlns:p14="http://schemas.microsoft.com/office/powerpoint/2010/main" val="2188778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8625" y="347475"/>
            <a:ext cx="8286750" cy="1081088"/>
          </a:xfrm>
        </p:spPr>
        <p:txBody>
          <a:bodyPr/>
          <a:lstStyle>
            <a:lvl1pPr>
              <a:defRPr sz="4400"/>
            </a:lvl1pPr>
          </a:lstStyle>
          <a:p>
            <a:r>
              <a:rPr lang="en-GB" smtClean="0"/>
              <a:t>Click to edit Master title style</a:t>
            </a:r>
            <a:endParaRPr lang="en-GB" dirty="0"/>
          </a:p>
        </p:txBody>
      </p:sp>
    </p:spTree>
    <p:extLst>
      <p:ext uri="{BB962C8B-B14F-4D97-AF65-F5344CB8AC3E}">
        <p14:creationId xmlns:p14="http://schemas.microsoft.com/office/powerpoint/2010/main" val="38032091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6728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No Logo">
    <p:spTree>
      <p:nvGrpSpPr>
        <p:cNvPr id="1" name=""/>
        <p:cNvGrpSpPr/>
        <p:nvPr/>
      </p:nvGrpSpPr>
      <p:grpSpPr>
        <a:xfrm>
          <a:off x="0" y="0"/>
          <a:ext cx="0" cy="0"/>
          <a:chOff x="0" y="0"/>
          <a:chExt cx="0" cy="0"/>
        </a:xfrm>
      </p:grpSpPr>
      <p:sp>
        <p:nvSpPr>
          <p:cNvPr id="3" name="Rectangle 2"/>
          <p:cNvSpPr/>
          <p:nvPr/>
        </p:nvSpPr>
        <p:spPr>
          <a:xfrm>
            <a:off x="457200" y="5715000"/>
            <a:ext cx="26670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 name="Title 1"/>
          <p:cNvSpPr>
            <a:spLocks noGrp="1"/>
          </p:cNvSpPr>
          <p:nvPr>
            <p:ph type="title"/>
          </p:nvPr>
        </p:nvSpPr>
        <p:spPr>
          <a:xfrm>
            <a:off x="428625" y="349200"/>
            <a:ext cx="8286750" cy="1081088"/>
          </a:xfrm>
        </p:spPr>
        <p:txBody>
          <a:bodyPr/>
          <a:lstStyle>
            <a:lvl1pPr>
              <a:defRPr sz="4400"/>
            </a:lvl1pPr>
          </a:lstStyle>
          <a:p>
            <a:r>
              <a:rPr lang="en-GB" smtClean="0"/>
              <a:t>Click to edit Master title style</a:t>
            </a:r>
            <a:endParaRPr lang="en-GB" dirty="0"/>
          </a:p>
        </p:txBody>
      </p:sp>
    </p:spTree>
    <p:extLst>
      <p:ext uri="{BB962C8B-B14F-4D97-AF65-F5344CB8AC3E}">
        <p14:creationId xmlns:p14="http://schemas.microsoft.com/office/powerpoint/2010/main" val="359060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p:cNvSpPr/>
          <p:nvPr/>
        </p:nvSpPr>
        <p:spPr>
          <a:xfrm>
            <a:off x="0" y="5314950"/>
            <a:ext cx="9144000" cy="428625"/>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Rectangle 4"/>
          <p:cNvSpPr/>
          <p:nvPr/>
        </p:nvSpPr>
        <p:spPr>
          <a:xfrm>
            <a:off x="0" y="4462463"/>
            <a:ext cx="9144000" cy="857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 name="Picture 12" descr="9787214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6863"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28596" y="4467232"/>
            <a:ext cx="8215370" cy="819156"/>
          </a:xfrm>
        </p:spPr>
        <p:txBody>
          <a:bodyPr anchor="ctr"/>
          <a:lstStyle>
            <a:lvl1pPr>
              <a:defRPr sz="4800">
                <a:solidFill>
                  <a:schemeClr val="bg1"/>
                </a:solidFill>
              </a:defRPr>
            </a:lvl1pPr>
          </a:lstStyle>
          <a:p>
            <a:r>
              <a:rPr lang="en-GB" smtClean="0"/>
              <a:t>Click to edit Master title style</a:t>
            </a:r>
            <a:endParaRPr lang="en-GB" dirty="0"/>
          </a:p>
        </p:txBody>
      </p:sp>
      <p:sp>
        <p:nvSpPr>
          <p:cNvPr id="7" name="Subtitle 2"/>
          <p:cNvSpPr>
            <a:spLocks noGrp="1"/>
          </p:cNvSpPr>
          <p:nvPr>
            <p:ph type="subTitle" idx="1"/>
          </p:nvPr>
        </p:nvSpPr>
        <p:spPr>
          <a:xfrm>
            <a:off x="428596" y="5357826"/>
            <a:ext cx="8215370" cy="357190"/>
          </a:xfrm>
        </p:spPr>
        <p:txBody>
          <a:bodyPr anchor="ctr"/>
          <a:lstStyle>
            <a:lvl1pPr marL="0" indent="0" algn="l">
              <a:buNone/>
              <a:defRPr sz="20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dirty="0"/>
          </a:p>
        </p:txBody>
      </p:sp>
    </p:spTree>
    <p:extLst>
      <p:ext uri="{BB962C8B-B14F-4D97-AF65-F5344CB8AC3E}">
        <p14:creationId xmlns:p14="http://schemas.microsoft.com/office/powerpoint/2010/main" val="31906296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6.565 Diag">
    <p:spTree>
      <p:nvGrpSpPr>
        <p:cNvPr id="1" name=""/>
        <p:cNvGrpSpPr/>
        <p:nvPr/>
      </p:nvGrpSpPr>
      <p:grpSpPr>
        <a:xfrm>
          <a:off x="0" y="0"/>
          <a:ext cx="0" cy="0"/>
          <a:chOff x="0" y="0"/>
          <a:chExt cx="0" cy="0"/>
        </a:xfrm>
      </p:grpSpPr>
      <p:sp>
        <p:nvSpPr>
          <p:cNvPr id="3" name="Rectangle 2"/>
          <p:cNvSpPr/>
          <p:nvPr/>
        </p:nvSpPr>
        <p:spPr>
          <a:xfrm>
            <a:off x="457200" y="5715000"/>
            <a:ext cx="26670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4" name="Picture 6" descr="Y:\Marketing\Graphic Design\2008 QUEUE\256 Martin presentation\fab anim\png\grid2.png"/>
          <p:cNvPicPr>
            <a:picLocks noChangeAspect="1" noChangeArrowheads="1"/>
          </p:cNvPicPr>
          <p:nvPr/>
        </p:nvPicPr>
        <p:blipFill>
          <a:blip r:embed="rId2">
            <a:lum bright="22000"/>
            <a:extLst>
              <a:ext uri="{28A0092B-C50C-407E-A947-70E740481C1C}">
                <a14:useLocalDpi xmlns:a14="http://schemas.microsoft.com/office/drawing/2010/main" val="0"/>
              </a:ext>
            </a:extLst>
          </a:blip>
          <a:srcRect/>
          <a:stretch>
            <a:fillRect/>
          </a:stretch>
        </p:blipFill>
        <p:spPr bwMode="auto">
          <a:xfrm>
            <a:off x="-773113" y="-350838"/>
            <a:ext cx="10690226" cy="755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28625" y="349200"/>
            <a:ext cx="8286750" cy="1081088"/>
          </a:xfrm>
        </p:spPr>
        <p:txBody>
          <a:bodyPr/>
          <a:lstStyle>
            <a:lvl1pPr>
              <a:defRPr sz="4400"/>
            </a:lvl1pPr>
          </a:lstStyle>
          <a:p>
            <a:r>
              <a:rPr lang="en-GB" smtClean="0"/>
              <a:t>Click to edit Master title style</a:t>
            </a:r>
            <a:endParaRPr lang="en-GB" dirty="0"/>
          </a:p>
        </p:txBody>
      </p:sp>
    </p:spTree>
    <p:extLst>
      <p:ext uri="{BB962C8B-B14F-4D97-AF65-F5344CB8AC3E}">
        <p14:creationId xmlns:p14="http://schemas.microsoft.com/office/powerpoint/2010/main" val="4242984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Rectangle 3"/>
          <p:cNvSpPr/>
          <p:nvPr/>
        </p:nvSpPr>
        <p:spPr>
          <a:xfrm>
            <a:off x="0" y="5314950"/>
            <a:ext cx="9144000" cy="428625"/>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Rectangle 4"/>
          <p:cNvSpPr/>
          <p:nvPr/>
        </p:nvSpPr>
        <p:spPr>
          <a:xfrm>
            <a:off x="0" y="4462463"/>
            <a:ext cx="9144000" cy="857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6" name="Picture 12" descr="9787214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575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428596" y="4467232"/>
            <a:ext cx="8215370" cy="819156"/>
          </a:xfrm>
        </p:spPr>
        <p:txBody>
          <a:bodyPr anchor="ctr"/>
          <a:lstStyle>
            <a:lvl1pPr>
              <a:defRPr sz="4800">
                <a:solidFill>
                  <a:schemeClr val="bg1"/>
                </a:solidFill>
              </a:defRPr>
            </a:lvl1pPr>
          </a:lstStyle>
          <a:p>
            <a:r>
              <a:rPr lang="en-GB" smtClean="0"/>
              <a:t>Click to edit Master title style</a:t>
            </a:r>
            <a:endParaRPr lang="en-GB" dirty="0"/>
          </a:p>
        </p:txBody>
      </p:sp>
      <p:sp>
        <p:nvSpPr>
          <p:cNvPr id="10" name="Subtitle 2"/>
          <p:cNvSpPr>
            <a:spLocks noGrp="1"/>
          </p:cNvSpPr>
          <p:nvPr>
            <p:ph type="subTitle" idx="1"/>
          </p:nvPr>
        </p:nvSpPr>
        <p:spPr>
          <a:xfrm>
            <a:off x="428596" y="5357826"/>
            <a:ext cx="8215370" cy="357190"/>
          </a:xfrm>
        </p:spPr>
        <p:txBody>
          <a:bodyPr anchor="ctr"/>
          <a:lstStyle>
            <a:lvl1pPr marL="0" indent="0" algn="l">
              <a:buNone/>
              <a:defRPr sz="20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dirty="0"/>
          </a:p>
        </p:txBody>
      </p:sp>
    </p:spTree>
    <p:extLst>
      <p:ext uri="{BB962C8B-B14F-4D97-AF65-F5344CB8AC3E}">
        <p14:creationId xmlns:p14="http://schemas.microsoft.com/office/powerpoint/2010/main" val="3196332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 name="Rectangle 3"/>
          <p:cNvSpPr/>
          <p:nvPr/>
        </p:nvSpPr>
        <p:spPr>
          <a:xfrm>
            <a:off x="0" y="5314950"/>
            <a:ext cx="9144000" cy="428625"/>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Rectangle 4"/>
          <p:cNvSpPr/>
          <p:nvPr/>
        </p:nvSpPr>
        <p:spPr>
          <a:xfrm>
            <a:off x="0" y="4462463"/>
            <a:ext cx="9144000" cy="857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6" name="Picture 6" descr="PCI DS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428596" y="4467232"/>
            <a:ext cx="8215370" cy="819156"/>
          </a:xfrm>
        </p:spPr>
        <p:txBody>
          <a:bodyPr anchor="ctr"/>
          <a:lstStyle>
            <a:lvl1pPr>
              <a:defRPr sz="4800">
                <a:solidFill>
                  <a:schemeClr val="bg1"/>
                </a:solidFill>
              </a:defRPr>
            </a:lvl1pPr>
          </a:lstStyle>
          <a:p>
            <a:r>
              <a:rPr lang="en-GB" smtClean="0"/>
              <a:t>Click to edit Master title style</a:t>
            </a:r>
            <a:endParaRPr lang="en-GB" dirty="0"/>
          </a:p>
        </p:txBody>
      </p:sp>
      <p:sp>
        <p:nvSpPr>
          <p:cNvPr id="10" name="Subtitle 2"/>
          <p:cNvSpPr>
            <a:spLocks noGrp="1"/>
          </p:cNvSpPr>
          <p:nvPr>
            <p:ph type="subTitle" idx="1"/>
          </p:nvPr>
        </p:nvSpPr>
        <p:spPr>
          <a:xfrm>
            <a:off x="428596" y="5357826"/>
            <a:ext cx="8215370" cy="357190"/>
          </a:xfrm>
        </p:spPr>
        <p:txBody>
          <a:bodyPr anchor="ctr"/>
          <a:lstStyle>
            <a:lvl1pPr marL="0" indent="0" algn="l">
              <a:buNone/>
              <a:defRPr sz="20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dirty="0"/>
          </a:p>
        </p:txBody>
      </p:sp>
    </p:spTree>
    <p:extLst>
      <p:ext uri="{BB962C8B-B14F-4D97-AF65-F5344CB8AC3E}">
        <p14:creationId xmlns:p14="http://schemas.microsoft.com/office/powerpoint/2010/main" val="455398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Rectangle 3"/>
          <p:cNvSpPr/>
          <p:nvPr/>
        </p:nvSpPr>
        <p:spPr>
          <a:xfrm>
            <a:off x="0" y="5314950"/>
            <a:ext cx="9144000" cy="428625"/>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Rectangle 4"/>
          <p:cNvSpPr/>
          <p:nvPr/>
        </p:nvSpPr>
        <p:spPr>
          <a:xfrm>
            <a:off x="0" y="4462463"/>
            <a:ext cx="9144000" cy="857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6" name="Picture 6" descr="SERVER ROO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428596" y="4467232"/>
            <a:ext cx="8215370" cy="819156"/>
          </a:xfrm>
        </p:spPr>
        <p:txBody>
          <a:bodyPr anchor="ctr"/>
          <a:lstStyle>
            <a:lvl1pPr>
              <a:defRPr sz="4800">
                <a:solidFill>
                  <a:schemeClr val="bg1"/>
                </a:solidFill>
              </a:defRPr>
            </a:lvl1pPr>
          </a:lstStyle>
          <a:p>
            <a:r>
              <a:rPr lang="en-GB" smtClean="0"/>
              <a:t>Click to edit Master title style</a:t>
            </a:r>
            <a:endParaRPr lang="en-GB" dirty="0"/>
          </a:p>
        </p:txBody>
      </p:sp>
      <p:sp>
        <p:nvSpPr>
          <p:cNvPr id="10" name="Subtitle 2"/>
          <p:cNvSpPr>
            <a:spLocks noGrp="1"/>
          </p:cNvSpPr>
          <p:nvPr>
            <p:ph type="subTitle" idx="1"/>
          </p:nvPr>
        </p:nvSpPr>
        <p:spPr>
          <a:xfrm>
            <a:off x="428596" y="5357826"/>
            <a:ext cx="8215370" cy="357190"/>
          </a:xfrm>
        </p:spPr>
        <p:txBody>
          <a:bodyPr anchor="ctr"/>
          <a:lstStyle>
            <a:lvl1pPr marL="0" indent="0" algn="l">
              <a:buNone/>
              <a:defRPr sz="20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dirty="0"/>
          </a:p>
        </p:txBody>
      </p:sp>
    </p:spTree>
    <p:extLst>
      <p:ext uri="{BB962C8B-B14F-4D97-AF65-F5344CB8AC3E}">
        <p14:creationId xmlns:p14="http://schemas.microsoft.com/office/powerpoint/2010/main" val="1507931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Rectangle 3"/>
          <p:cNvSpPr/>
          <p:nvPr/>
        </p:nvSpPr>
        <p:spPr>
          <a:xfrm>
            <a:off x="0" y="5314950"/>
            <a:ext cx="9144000" cy="428625"/>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Rectangle 4"/>
          <p:cNvSpPr/>
          <p:nvPr/>
        </p:nvSpPr>
        <p:spPr>
          <a:xfrm>
            <a:off x="0" y="4462463"/>
            <a:ext cx="9144000" cy="857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6" name="Picture 2" descr="Y:\Claranet Document Templates\TEMPLATES\04 Visuals\IMAGES\CLARANET IMAGES (RF)\PROCE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428596" y="4467232"/>
            <a:ext cx="8215370" cy="819156"/>
          </a:xfrm>
        </p:spPr>
        <p:txBody>
          <a:bodyPr anchor="ctr"/>
          <a:lstStyle>
            <a:lvl1pPr>
              <a:defRPr sz="4800">
                <a:solidFill>
                  <a:schemeClr val="bg1"/>
                </a:solidFill>
              </a:defRPr>
            </a:lvl1pPr>
          </a:lstStyle>
          <a:p>
            <a:r>
              <a:rPr lang="en-GB" smtClean="0"/>
              <a:t>Click to edit Master title style</a:t>
            </a:r>
            <a:endParaRPr lang="en-GB" dirty="0"/>
          </a:p>
        </p:txBody>
      </p:sp>
      <p:sp>
        <p:nvSpPr>
          <p:cNvPr id="10" name="Subtitle 2"/>
          <p:cNvSpPr>
            <a:spLocks noGrp="1"/>
          </p:cNvSpPr>
          <p:nvPr>
            <p:ph type="subTitle" idx="1"/>
          </p:nvPr>
        </p:nvSpPr>
        <p:spPr>
          <a:xfrm>
            <a:off x="428596" y="5357826"/>
            <a:ext cx="8215370" cy="357190"/>
          </a:xfrm>
        </p:spPr>
        <p:txBody>
          <a:bodyPr anchor="ctr"/>
          <a:lstStyle>
            <a:lvl1pPr marL="0" indent="0" algn="l">
              <a:buNone/>
              <a:defRPr sz="20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dirty="0"/>
          </a:p>
        </p:txBody>
      </p:sp>
    </p:spTree>
    <p:extLst>
      <p:ext uri="{BB962C8B-B14F-4D97-AF65-F5344CB8AC3E}">
        <p14:creationId xmlns:p14="http://schemas.microsoft.com/office/powerpoint/2010/main" val="1587952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Rectangle 3"/>
          <p:cNvSpPr/>
          <p:nvPr/>
        </p:nvSpPr>
        <p:spPr>
          <a:xfrm>
            <a:off x="0" y="5314950"/>
            <a:ext cx="9144000" cy="428625"/>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Rectangle 4"/>
          <p:cNvSpPr/>
          <p:nvPr/>
        </p:nvSpPr>
        <p:spPr>
          <a:xfrm>
            <a:off x="0" y="4462463"/>
            <a:ext cx="9144000" cy="857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6" name="Picture 4" descr="Y:\Claranet Document Templates\TEMPLATES\04 Visuals\IMAGES\CLARANET IMAGES (RF)\DATACENTRE FRANKFURT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428596" y="4467232"/>
            <a:ext cx="8215370" cy="819156"/>
          </a:xfrm>
        </p:spPr>
        <p:txBody>
          <a:bodyPr anchor="ctr"/>
          <a:lstStyle>
            <a:lvl1pPr>
              <a:defRPr sz="4800">
                <a:solidFill>
                  <a:schemeClr val="bg1"/>
                </a:solidFill>
              </a:defRPr>
            </a:lvl1pPr>
          </a:lstStyle>
          <a:p>
            <a:r>
              <a:rPr lang="en-GB" smtClean="0"/>
              <a:t>Click to edit Master title style</a:t>
            </a:r>
            <a:endParaRPr lang="en-GB" dirty="0"/>
          </a:p>
        </p:txBody>
      </p:sp>
      <p:sp>
        <p:nvSpPr>
          <p:cNvPr id="10" name="Subtitle 2"/>
          <p:cNvSpPr>
            <a:spLocks noGrp="1"/>
          </p:cNvSpPr>
          <p:nvPr>
            <p:ph type="subTitle" idx="1"/>
          </p:nvPr>
        </p:nvSpPr>
        <p:spPr>
          <a:xfrm>
            <a:off x="428596" y="5357826"/>
            <a:ext cx="8215370" cy="357190"/>
          </a:xfrm>
        </p:spPr>
        <p:txBody>
          <a:bodyPr anchor="ctr"/>
          <a:lstStyle>
            <a:lvl1pPr marL="0" indent="0" algn="l">
              <a:buNone/>
              <a:defRPr sz="20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dirty="0"/>
          </a:p>
        </p:txBody>
      </p:sp>
    </p:spTree>
    <p:extLst>
      <p:ext uri="{BB962C8B-B14F-4D97-AF65-F5344CB8AC3E}">
        <p14:creationId xmlns:p14="http://schemas.microsoft.com/office/powerpoint/2010/main" val="4026292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Rectangle 3"/>
          <p:cNvSpPr/>
          <p:nvPr/>
        </p:nvSpPr>
        <p:spPr>
          <a:xfrm>
            <a:off x="0" y="5314950"/>
            <a:ext cx="9144000" cy="428625"/>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Rectangle 4"/>
          <p:cNvSpPr/>
          <p:nvPr/>
        </p:nvSpPr>
        <p:spPr>
          <a:xfrm>
            <a:off x="0" y="4462463"/>
            <a:ext cx="9144000" cy="857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6" name="Picture 12" descr="9787214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428596" y="4467232"/>
            <a:ext cx="8215370" cy="819156"/>
          </a:xfrm>
        </p:spPr>
        <p:txBody>
          <a:bodyPr anchor="ctr"/>
          <a:lstStyle>
            <a:lvl1pPr>
              <a:defRPr sz="4800">
                <a:solidFill>
                  <a:schemeClr val="bg1"/>
                </a:solidFill>
              </a:defRPr>
            </a:lvl1pPr>
          </a:lstStyle>
          <a:p>
            <a:r>
              <a:rPr lang="en-GB" smtClean="0"/>
              <a:t>Click to edit Master title style</a:t>
            </a:r>
            <a:endParaRPr lang="en-GB" dirty="0"/>
          </a:p>
        </p:txBody>
      </p:sp>
      <p:sp>
        <p:nvSpPr>
          <p:cNvPr id="10" name="Subtitle 2"/>
          <p:cNvSpPr>
            <a:spLocks noGrp="1"/>
          </p:cNvSpPr>
          <p:nvPr>
            <p:ph type="subTitle" idx="1"/>
          </p:nvPr>
        </p:nvSpPr>
        <p:spPr>
          <a:xfrm>
            <a:off x="428596" y="5357826"/>
            <a:ext cx="8215370" cy="357190"/>
          </a:xfrm>
        </p:spPr>
        <p:txBody>
          <a:bodyPr anchor="ctr"/>
          <a:lstStyle>
            <a:lvl1pPr marL="0" indent="0" algn="l">
              <a:buNone/>
              <a:defRPr sz="20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dirty="0"/>
          </a:p>
        </p:txBody>
      </p:sp>
    </p:spTree>
    <p:extLst>
      <p:ext uri="{BB962C8B-B14F-4D97-AF65-F5344CB8AC3E}">
        <p14:creationId xmlns:p14="http://schemas.microsoft.com/office/powerpoint/2010/main" val="3641460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Rectangle 3"/>
          <p:cNvSpPr/>
          <p:nvPr/>
        </p:nvSpPr>
        <p:spPr>
          <a:xfrm>
            <a:off x="0" y="5314950"/>
            <a:ext cx="9144000" cy="428625"/>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Rectangle 4"/>
          <p:cNvSpPr/>
          <p:nvPr/>
        </p:nvSpPr>
        <p:spPr>
          <a:xfrm>
            <a:off x="0" y="4462463"/>
            <a:ext cx="9144000" cy="857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6" name="Picture 12" descr="9787214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96388"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428596" y="4467232"/>
            <a:ext cx="8215370" cy="819156"/>
          </a:xfrm>
        </p:spPr>
        <p:txBody>
          <a:bodyPr anchor="ctr"/>
          <a:lstStyle>
            <a:lvl1pPr>
              <a:defRPr sz="4800">
                <a:solidFill>
                  <a:schemeClr val="bg1"/>
                </a:solidFill>
              </a:defRPr>
            </a:lvl1pPr>
          </a:lstStyle>
          <a:p>
            <a:r>
              <a:rPr lang="en-GB" smtClean="0"/>
              <a:t>Click to edit Master title style</a:t>
            </a:r>
            <a:endParaRPr lang="en-GB" dirty="0"/>
          </a:p>
        </p:txBody>
      </p:sp>
      <p:sp>
        <p:nvSpPr>
          <p:cNvPr id="10" name="Subtitle 2"/>
          <p:cNvSpPr>
            <a:spLocks noGrp="1"/>
          </p:cNvSpPr>
          <p:nvPr>
            <p:ph type="subTitle" idx="1"/>
          </p:nvPr>
        </p:nvSpPr>
        <p:spPr>
          <a:xfrm>
            <a:off x="428596" y="5357826"/>
            <a:ext cx="8215370" cy="357190"/>
          </a:xfrm>
        </p:spPr>
        <p:txBody>
          <a:bodyPr anchor="ctr"/>
          <a:lstStyle>
            <a:lvl1pPr marL="0" indent="0" algn="l">
              <a:buNone/>
              <a:defRPr sz="20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dirty="0"/>
          </a:p>
        </p:txBody>
      </p:sp>
    </p:spTree>
    <p:extLst>
      <p:ext uri="{BB962C8B-B14F-4D97-AF65-F5344CB8AC3E}">
        <p14:creationId xmlns:p14="http://schemas.microsoft.com/office/powerpoint/2010/main" val="4175989355"/>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 descr="CLARANET LOGO 2010.pn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492125" y="5983288"/>
            <a:ext cx="242887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28625" y="349250"/>
            <a:ext cx="828675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smtClean="0"/>
              <a:t>Click to edit Master title style</a:t>
            </a:r>
            <a:endParaRPr lang="en-US"/>
          </a:p>
        </p:txBody>
      </p:sp>
      <p:sp>
        <p:nvSpPr>
          <p:cNvPr id="1028" name="Rectangle 3"/>
          <p:cNvSpPr>
            <a:spLocks noGrp="1" noChangeArrowheads="1"/>
          </p:cNvSpPr>
          <p:nvPr>
            <p:ph type="body" idx="1"/>
          </p:nvPr>
        </p:nvSpPr>
        <p:spPr bwMode="auto">
          <a:xfrm>
            <a:off x="457200" y="1428750"/>
            <a:ext cx="8229600"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endParaRPr lang="en-US"/>
          </a:p>
          <a:p>
            <a:pPr lvl="2"/>
            <a:endParaRPr lang="en-US"/>
          </a:p>
        </p:txBody>
      </p:sp>
    </p:spTree>
  </p:cSld>
  <p:clrMap bg1="lt1" tx1="dk1" bg2="lt2" tx2="dk2" accent1="accent1" accent2="accent2" accent3="accent3" accent4="accent4" accent5="accent5" accent6="accent6" hlink="hlink" folHlink="folHlink"/>
  <p:sldLayoutIdLst>
    <p:sldLayoutId id="2147484745" r:id="rId1"/>
    <p:sldLayoutId id="2147484746" r:id="rId2"/>
    <p:sldLayoutId id="2147484747" r:id="rId3"/>
    <p:sldLayoutId id="2147484748" r:id="rId4"/>
    <p:sldLayoutId id="2147484749" r:id="rId5"/>
    <p:sldLayoutId id="2147484750" r:id="rId6"/>
    <p:sldLayoutId id="2147484751" r:id="rId7"/>
    <p:sldLayoutId id="2147484752" r:id="rId8"/>
    <p:sldLayoutId id="2147484753" r:id="rId9"/>
    <p:sldLayoutId id="2147484754" r:id="rId10"/>
    <p:sldLayoutId id="2147484755" r:id="rId11"/>
    <p:sldLayoutId id="2147484756" r:id="rId12"/>
    <p:sldLayoutId id="2147484757" r:id="rId13"/>
    <p:sldLayoutId id="2147484740" r:id="rId14"/>
    <p:sldLayoutId id="2147484741" r:id="rId15"/>
    <p:sldLayoutId id="2147484742" r:id="rId16"/>
    <p:sldLayoutId id="2147484743" r:id="rId17"/>
    <p:sldLayoutId id="2147484744" r:id="rId18"/>
    <p:sldLayoutId id="2147484758" r:id="rId19"/>
    <p:sldLayoutId id="2147484759" r:id="rId20"/>
  </p:sldLayoutIdLst>
  <p:timing>
    <p:tnLst>
      <p:par>
        <p:cTn xmlns:p14="http://schemas.microsoft.com/office/powerpoint/2010/main" id="1" dur="indefinite" restart="never" nodeType="tmRoot"/>
      </p:par>
    </p:tnLst>
  </p:timing>
  <p:txStyles>
    <p:titleStyle>
      <a:lvl1pPr algn="l" rtl="0" eaLnBrk="1" fontAlgn="base" hangingPunct="1">
        <a:spcBef>
          <a:spcPct val="0"/>
        </a:spcBef>
        <a:spcAft>
          <a:spcPct val="0"/>
        </a:spcAft>
        <a:defRPr sz="4400">
          <a:solidFill>
            <a:schemeClr val="tx2"/>
          </a:solidFill>
          <a:latin typeface="+mj-lt"/>
          <a:ea typeface="ＭＳ Ｐゴシック" charset="0"/>
          <a:cs typeface="+mj-cs"/>
        </a:defRPr>
      </a:lvl1pPr>
      <a:lvl2pPr algn="l" rtl="0" eaLnBrk="1" fontAlgn="base" hangingPunct="1">
        <a:spcBef>
          <a:spcPct val="0"/>
        </a:spcBef>
        <a:spcAft>
          <a:spcPct val="0"/>
        </a:spcAft>
        <a:defRPr sz="4400">
          <a:solidFill>
            <a:schemeClr val="tx2"/>
          </a:solidFill>
          <a:latin typeface="Arial" charset="0"/>
          <a:ea typeface="ＭＳ Ｐゴシック" charset="0"/>
        </a:defRPr>
      </a:lvl2pPr>
      <a:lvl3pPr algn="l" rtl="0" eaLnBrk="1" fontAlgn="base" hangingPunct="1">
        <a:spcBef>
          <a:spcPct val="0"/>
        </a:spcBef>
        <a:spcAft>
          <a:spcPct val="0"/>
        </a:spcAft>
        <a:defRPr sz="4400">
          <a:solidFill>
            <a:schemeClr val="tx2"/>
          </a:solidFill>
          <a:latin typeface="Arial" charset="0"/>
          <a:ea typeface="ＭＳ Ｐゴシック" charset="0"/>
        </a:defRPr>
      </a:lvl3pPr>
      <a:lvl4pPr algn="l" rtl="0" eaLnBrk="1" fontAlgn="base" hangingPunct="1">
        <a:spcBef>
          <a:spcPct val="0"/>
        </a:spcBef>
        <a:spcAft>
          <a:spcPct val="0"/>
        </a:spcAft>
        <a:defRPr sz="4400">
          <a:solidFill>
            <a:schemeClr val="tx2"/>
          </a:solidFill>
          <a:latin typeface="Arial" charset="0"/>
          <a:ea typeface="ＭＳ Ｐゴシック" charset="0"/>
        </a:defRPr>
      </a:lvl4pPr>
      <a:lvl5pPr algn="l" rtl="0" eaLnBrk="1" fontAlgn="base" hangingPunct="1">
        <a:spcBef>
          <a:spcPct val="0"/>
        </a:spcBef>
        <a:spcAft>
          <a:spcPct val="0"/>
        </a:spcAft>
        <a:defRPr sz="4400">
          <a:solidFill>
            <a:schemeClr val="tx2"/>
          </a:solidFill>
          <a:latin typeface="Arial" charset="0"/>
          <a:ea typeface="ＭＳ Ｐゴシック" charset="0"/>
        </a:defRPr>
      </a:lvl5pPr>
      <a:lvl6pPr marL="457200" algn="l" rtl="0" eaLnBrk="1" fontAlgn="base" hangingPunct="1">
        <a:spcBef>
          <a:spcPct val="0"/>
        </a:spcBef>
        <a:spcAft>
          <a:spcPct val="0"/>
        </a:spcAft>
        <a:defRPr sz="4000">
          <a:solidFill>
            <a:schemeClr val="tx2"/>
          </a:solidFill>
          <a:latin typeface="Arial" charset="0"/>
        </a:defRPr>
      </a:lvl6pPr>
      <a:lvl7pPr marL="914400" algn="l" rtl="0" eaLnBrk="1" fontAlgn="base" hangingPunct="1">
        <a:spcBef>
          <a:spcPct val="0"/>
        </a:spcBef>
        <a:spcAft>
          <a:spcPct val="0"/>
        </a:spcAft>
        <a:defRPr sz="4000">
          <a:solidFill>
            <a:schemeClr val="tx2"/>
          </a:solidFill>
          <a:latin typeface="Arial" charset="0"/>
        </a:defRPr>
      </a:lvl7pPr>
      <a:lvl8pPr marL="1371600" algn="l" rtl="0" eaLnBrk="1" fontAlgn="base" hangingPunct="1">
        <a:spcBef>
          <a:spcPct val="0"/>
        </a:spcBef>
        <a:spcAft>
          <a:spcPct val="0"/>
        </a:spcAft>
        <a:defRPr sz="4000">
          <a:solidFill>
            <a:schemeClr val="tx2"/>
          </a:solidFill>
          <a:latin typeface="Arial" charset="0"/>
        </a:defRPr>
      </a:lvl8pPr>
      <a:lvl9pPr marL="1828800" algn="l" rtl="0" eaLnBrk="1" fontAlgn="base" hangingPunct="1">
        <a:spcBef>
          <a:spcPct val="0"/>
        </a:spcBef>
        <a:spcAft>
          <a:spcPct val="0"/>
        </a:spcAft>
        <a:defRPr sz="4000">
          <a:solidFill>
            <a:schemeClr val="tx2"/>
          </a:solidFill>
          <a:latin typeface="Arial" charset="0"/>
        </a:defRPr>
      </a:lvl9pPr>
    </p:titleStyle>
    <p:bodyStyle>
      <a:lvl1pPr marL="342900" indent="-342900" algn="l" rtl="0" eaLnBrk="1" fontAlgn="base" hangingPunct="1">
        <a:spcBef>
          <a:spcPct val="20000"/>
        </a:spcBef>
        <a:spcAft>
          <a:spcPct val="0"/>
        </a:spcAft>
        <a:buClr>
          <a:schemeClr val="tx2"/>
        </a:buClr>
        <a:buChar char="•"/>
        <a:defRPr sz="2300" b="1">
          <a:solidFill>
            <a:srgbClr val="474747"/>
          </a:solidFill>
          <a:latin typeface="+mn-lt"/>
          <a:ea typeface="ＭＳ Ｐゴシック" charset="0"/>
          <a:cs typeface="+mn-cs"/>
        </a:defRPr>
      </a:lvl1pPr>
      <a:lvl2pPr marL="742950" indent="-285750" algn="l" rtl="0" eaLnBrk="1" fontAlgn="base" hangingPunct="1">
        <a:spcBef>
          <a:spcPct val="20000"/>
        </a:spcBef>
        <a:spcAft>
          <a:spcPct val="0"/>
        </a:spcAft>
        <a:buClr>
          <a:schemeClr val="tx1"/>
        </a:buClr>
        <a:buSzPct val="120000"/>
        <a:buFont typeface="Arial" charset="0"/>
        <a:buChar char="•"/>
        <a:defRPr sz="2000">
          <a:solidFill>
            <a:schemeClr val="tx1"/>
          </a:solidFill>
          <a:latin typeface="+mn-lt"/>
          <a:ea typeface="ＭＳ Ｐゴシック" charset="0"/>
        </a:defRPr>
      </a:lvl2pPr>
      <a:lvl3pPr marL="1143000" indent="-228600" algn="l" rtl="0" eaLnBrk="1" fontAlgn="base" hangingPunct="1">
        <a:spcBef>
          <a:spcPct val="20000"/>
        </a:spcBef>
        <a:spcAft>
          <a:spcPct val="0"/>
        </a:spcAft>
        <a:buClr>
          <a:srgbClr val="9F9F9F"/>
        </a:buClr>
        <a:buSzPct val="80000"/>
        <a:buFont typeface="Arial" charset="0"/>
        <a:buChar char="–"/>
        <a:defRPr sz="1600">
          <a:solidFill>
            <a:schemeClr val="tx1"/>
          </a:solidFill>
          <a:latin typeface="+mn-lt"/>
          <a:ea typeface="ＭＳ Ｐゴシック" charset="0"/>
        </a:defRPr>
      </a:lvl3pPr>
      <a:lvl4pPr marL="1600200" indent="-228600" algn="l" rtl="0" eaLnBrk="1" fontAlgn="base" hangingPunct="1">
        <a:spcBef>
          <a:spcPct val="20000"/>
        </a:spcBef>
        <a:spcAft>
          <a:spcPct val="0"/>
        </a:spcAft>
        <a:buClr>
          <a:schemeClr val="tx2"/>
        </a:buClr>
        <a:buFont typeface="Arial" charset="0"/>
        <a:buChar char="•"/>
        <a:defRPr sz="1700">
          <a:solidFill>
            <a:schemeClr val="tx1"/>
          </a:solidFill>
          <a:latin typeface="+mn-lt"/>
          <a:ea typeface="ＭＳ Ｐゴシック" charset="0"/>
        </a:defRPr>
      </a:lvl4pPr>
      <a:lvl5pPr marL="2057400" indent="-228600" algn="l" rtl="0" eaLnBrk="1" fontAlgn="base" hangingPunct="1">
        <a:spcBef>
          <a:spcPct val="20000"/>
        </a:spcBef>
        <a:spcAft>
          <a:spcPct val="0"/>
        </a:spcAft>
        <a:buClr>
          <a:schemeClr val="tx2"/>
        </a:buClr>
        <a:buChar char="•"/>
        <a:defRPr sz="1700">
          <a:solidFill>
            <a:schemeClr val="tx1"/>
          </a:solidFill>
          <a:latin typeface="+mn-lt"/>
          <a:ea typeface="ＭＳ Ｐゴシック" charset="0"/>
        </a:defRPr>
      </a:lvl5pPr>
      <a:lvl6pPr marL="2514600" indent="-228600" algn="l" rtl="0" eaLnBrk="1" fontAlgn="base" hangingPunct="1">
        <a:spcBef>
          <a:spcPct val="20000"/>
        </a:spcBef>
        <a:spcAft>
          <a:spcPct val="0"/>
        </a:spcAft>
        <a:buClr>
          <a:schemeClr val="tx2"/>
        </a:buClr>
        <a:buChar char="•"/>
        <a:defRPr sz="1700">
          <a:solidFill>
            <a:schemeClr val="tx1"/>
          </a:solidFill>
          <a:latin typeface="+mn-lt"/>
        </a:defRPr>
      </a:lvl6pPr>
      <a:lvl7pPr marL="2971800" indent="-228600" algn="l" rtl="0" eaLnBrk="1" fontAlgn="base" hangingPunct="1">
        <a:spcBef>
          <a:spcPct val="20000"/>
        </a:spcBef>
        <a:spcAft>
          <a:spcPct val="0"/>
        </a:spcAft>
        <a:buClr>
          <a:schemeClr val="tx2"/>
        </a:buClr>
        <a:buChar char="•"/>
        <a:defRPr sz="1700">
          <a:solidFill>
            <a:schemeClr val="tx1"/>
          </a:solidFill>
          <a:latin typeface="+mn-lt"/>
        </a:defRPr>
      </a:lvl7pPr>
      <a:lvl8pPr marL="3429000" indent="-228600" algn="l" rtl="0" eaLnBrk="1" fontAlgn="base" hangingPunct="1">
        <a:spcBef>
          <a:spcPct val="20000"/>
        </a:spcBef>
        <a:spcAft>
          <a:spcPct val="0"/>
        </a:spcAft>
        <a:buClr>
          <a:schemeClr val="tx2"/>
        </a:buClr>
        <a:buChar char="•"/>
        <a:defRPr sz="1700">
          <a:solidFill>
            <a:schemeClr val="tx1"/>
          </a:solidFill>
          <a:latin typeface="+mn-lt"/>
        </a:defRPr>
      </a:lvl8pPr>
      <a:lvl9pPr marL="3886200" indent="-228600" algn="l" rtl="0" eaLnBrk="1" fontAlgn="base" hangingPunct="1">
        <a:spcBef>
          <a:spcPct val="20000"/>
        </a:spcBef>
        <a:spcAft>
          <a:spcPct val="0"/>
        </a:spcAft>
        <a:buClr>
          <a:schemeClr val="tx2"/>
        </a:buClr>
        <a:buChar char="•"/>
        <a:defRPr sz="17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0.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14.xml"/><Relationship Id="rId2"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8.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22"/>
          <p:cNvSpPr>
            <a:spLocks noGrp="1"/>
          </p:cNvSpPr>
          <p:nvPr>
            <p:ph type="title"/>
          </p:nvPr>
        </p:nvSpPr>
        <p:spPr>
          <a:xfrm>
            <a:off x="428625" y="4214813"/>
            <a:ext cx="8247831" cy="1143000"/>
          </a:xfrm>
        </p:spPr>
        <p:txBody>
          <a:bodyPr/>
          <a:lstStyle/>
          <a:p>
            <a:r>
              <a:rPr lang="en-US" dirty="0" smtClean="0">
                <a:latin typeface="Arial" charset="0"/>
              </a:rPr>
              <a:t>IETF81 Secure IDR Rollup – </a:t>
            </a:r>
            <a:br>
              <a:rPr lang="en-US" dirty="0" smtClean="0">
                <a:latin typeface="Arial" charset="0"/>
              </a:rPr>
            </a:br>
            <a:r>
              <a:rPr lang="en-US" dirty="0" smtClean="0">
                <a:latin typeface="Arial" charset="0"/>
              </a:rPr>
              <a:t>TREX Workshop 2011 </a:t>
            </a:r>
            <a:endParaRPr lang="en-US" dirty="0">
              <a:latin typeface="Arial" charset="0"/>
            </a:endParaRPr>
          </a:p>
        </p:txBody>
      </p:sp>
      <p:sp>
        <p:nvSpPr>
          <p:cNvPr id="17411" name="Subtitle 23"/>
          <p:cNvSpPr>
            <a:spLocks noGrp="1"/>
          </p:cNvSpPr>
          <p:nvPr>
            <p:ph type="subTitle" idx="1"/>
          </p:nvPr>
        </p:nvSpPr>
        <p:spPr>
          <a:xfrm>
            <a:off x="428625" y="5357813"/>
            <a:ext cx="8215313" cy="357187"/>
          </a:xfrm>
        </p:spPr>
        <p:txBody>
          <a:bodyPr/>
          <a:lstStyle/>
          <a:p>
            <a:r>
              <a:rPr lang="en-US" dirty="0" smtClean="0">
                <a:latin typeface="Arial" charset="0"/>
              </a:rPr>
              <a:t>David Freedman, Claranet</a:t>
            </a:r>
            <a:endParaRPr lang="en-US" dirty="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066800"/>
          </a:xfrm>
        </p:spPr>
        <p:txBody>
          <a:bodyPr/>
          <a:lstStyle/>
          <a:p>
            <a:r>
              <a:rPr lang="en-US" dirty="0" err="1" smtClean="0"/>
              <a:t>BGPSec</a:t>
            </a:r>
            <a:endParaRPr lang="en-US" dirty="0"/>
          </a:p>
        </p:txBody>
      </p:sp>
      <p:sp>
        <p:nvSpPr>
          <p:cNvPr id="3" name="Content Placeholder 2"/>
          <p:cNvSpPr>
            <a:spLocks noGrp="1"/>
          </p:cNvSpPr>
          <p:nvPr>
            <p:ph idx="1"/>
          </p:nvPr>
        </p:nvSpPr>
        <p:spPr>
          <a:xfrm>
            <a:off x="457200" y="980728"/>
            <a:ext cx="8229600" cy="4191000"/>
          </a:xfrm>
        </p:spPr>
        <p:txBody>
          <a:bodyPr/>
          <a:lstStyle/>
          <a:p>
            <a:r>
              <a:rPr lang="en-US" dirty="0" smtClean="0"/>
              <a:t>Without AS_PATH filtering everywhere, prefixes and their origin ASNs can be hijacked.</a:t>
            </a:r>
          </a:p>
          <a:p>
            <a:pPr lvl="1"/>
            <a:r>
              <a:rPr lang="en-US" dirty="0" err="1" smtClean="0"/>
              <a:t>RoA</a:t>
            </a:r>
            <a:r>
              <a:rPr lang="en-US" dirty="0" smtClean="0"/>
              <a:t> still valid as Origin ASN hasn’t changed. </a:t>
            </a:r>
          </a:p>
          <a:p>
            <a:r>
              <a:rPr lang="en-US" dirty="0" smtClean="0"/>
              <a:t>Need path validation in the BGP as well</a:t>
            </a:r>
          </a:p>
          <a:p>
            <a:pPr lvl="1"/>
            <a:r>
              <a:rPr lang="en-US" dirty="0" err="1" smtClean="0"/>
              <a:t>BGPSec</a:t>
            </a:r>
            <a:r>
              <a:rPr lang="en-US" dirty="0" smtClean="0"/>
              <a:t> being developed by SIDR, </a:t>
            </a:r>
            <a:r>
              <a:rPr lang="en-US" i="1" dirty="0" smtClean="0"/>
              <a:t>draft-ietf-sidr-bgpsec-overview-00</a:t>
            </a:r>
          </a:p>
          <a:p>
            <a:r>
              <a:rPr lang="en-US" dirty="0" err="1" smtClean="0"/>
              <a:t>BGPSec</a:t>
            </a:r>
            <a:r>
              <a:rPr lang="en-US" dirty="0" smtClean="0"/>
              <a:t> introduces new type of certificate</a:t>
            </a:r>
          </a:p>
          <a:p>
            <a:pPr lvl="1"/>
            <a:r>
              <a:rPr lang="en-US" dirty="0" smtClean="0"/>
              <a:t>New “Router” certificate, public key published for an AS, private key held by routers </a:t>
            </a:r>
            <a:r>
              <a:rPr lang="en-US" dirty="0"/>
              <a:t>within the </a:t>
            </a:r>
            <a:r>
              <a:rPr lang="en-US" dirty="0" smtClean="0"/>
              <a:t>AS, </a:t>
            </a:r>
            <a:r>
              <a:rPr lang="en-US" i="1" dirty="0" smtClean="0"/>
              <a:t>draft</a:t>
            </a:r>
            <a:r>
              <a:rPr lang="en-US" i="1" dirty="0"/>
              <a:t>-ietf-sidr-bgpsec-overview-</a:t>
            </a:r>
            <a:r>
              <a:rPr lang="en-US" i="1" dirty="0" smtClean="0"/>
              <a:t>00</a:t>
            </a:r>
            <a:r>
              <a:rPr lang="en-US" dirty="0" smtClean="0"/>
              <a:t>.</a:t>
            </a:r>
          </a:p>
          <a:p>
            <a:r>
              <a:rPr lang="en-US" dirty="0" smtClean="0"/>
              <a:t>Routers use private keys to sign AS_PATH elements</a:t>
            </a:r>
          </a:p>
          <a:p>
            <a:pPr lvl="1"/>
            <a:r>
              <a:rPr lang="en-US" dirty="0"/>
              <a:t>New attribute </a:t>
            </a:r>
            <a:r>
              <a:rPr lang="en-US" b="1" dirty="0" err="1" smtClean="0"/>
              <a:t>BGPSEC_Path_Signatures</a:t>
            </a:r>
            <a:r>
              <a:rPr lang="en-US" b="1" baseline="30000" dirty="0" smtClean="0"/>
              <a:t>*</a:t>
            </a:r>
            <a:r>
              <a:rPr lang="en-US" b="1" dirty="0" smtClean="0"/>
              <a:t> </a:t>
            </a:r>
            <a:endParaRPr lang="en-US" b="1" dirty="0"/>
          </a:p>
        </p:txBody>
      </p:sp>
      <p:sp>
        <p:nvSpPr>
          <p:cNvPr id="4" name="Rectangle 5"/>
          <p:cNvSpPr>
            <a:spLocks noChangeArrowheads="1"/>
          </p:cNvSpPr>
          <p:nvPr/>
        </p:nvSpPr>
        <p:spPr bwMode="auto">
          <a:xfrm>
            <a:off x="3357563" y="4509120"/>
            <a:ext cx="1525587" cy="520700"/>
          </a:xfrm>
          <a:prstGeom prst="rect">
            <a:avLst/>
          </a:prstGeom>
          <a:solidFill>
            <a:schemeClr val="accent1">
              <a:alpha val="50000"/>
            </a:schemeClr>
          </a:solidFill>
          <a:ln w="9525">
            <a:solidFill>
              <a:schemeClr val="tx1"/>
            </a:solidFill>
            <a:round/>
            <a:headEnd/>
            <a:tailEnd/>
          </a:ln>
        </p:spPr>
        <p:txBody>
          <a:bodyPr anchor="ctr"/>
          <a:lstStyle/>
          <a:p>
            <a:pPr algn="ctr">
              <a:buClr>
                <a:srgbClr val="000000"/>
              </a:buClr>
              <a:buSzPct val="100000"/>
              <a:buFont typeface="Times New Roman" charset="0"/>
              <a:buNone/>
            </a:pPr>
            <a:r>
              <a:rPr lang="en-US" sz="1800" dirty="0">
                <a:solidFill>
                  <a:schemeClr val="bg1"/>
                </a:solidFill>
              </a:rPr>
              <a:t>^A0.RtrCert </a:t>
            </a:r>
          </a:p>
        </p:txBody>
      </p:sp>
      <p:sp>
        <p:nvSpPr>
          <p:cNvPr id="5" name="Rectangle 5"/>
          <p:cNvSpPr>
            <a:spLocks noChangeArrowheads="1"/>
          </p:cNvSpPr>
          <p:nvPr/>
        </p:nvSpPr>
        <p:spPr bwMode="auto">
          <a:xfrm>
            <a:off x="4883150" y="4510708"/>
            <a:ext cx="1190625" cy="520700"/>
          </a:xfrm>
          <a:prstGeom prst="rect">
            <a:avLst/>
          </a:prstGeom>
          <a:solidFill>
            <a:schemeClr val="accent1">
              <a:alpha val="50000"/>
            </a:schemeClr>
          </a:solidFill>
          <a:ln w="9525">
            <a:solidFill>
              <a:schemeClr val="tx1"/>
            </a:solidFill>
            <a:round/>
            <a:headEnd/>
            <a:tailEnd/>
          </a:ln>
        </p:spPr>
        <p:txBody>
          <a:bodyPr anchor="ctr"/>
          <a:lstStyle/>
          <a:p>
            <a:pPr algn="ctr">
              <a:buClr>
                <a:srgbClr val="000000"/>
              </a:buClr>
              <a:buSzPct val="100000"/>
              <a:buFont typeface="Times New Roman" charset="0"/>
              <a:buNone/>
            </a:pPr>
            <a:r>
              <a:rPr lang="en-US" sz="1800" dirty="0">
                <a:solidFill>
                  <a:schemeClr val="bg1"/>
                </a:solidFill>
              </a:rPr>
              <a:t>Sig0 </a:t>
            </a:r>
          </a:p>
        </p:txBody>
      </p:sp>
      <p:sp>
        <p:nvSpPr>
          <p:cNvPr id="6" name="Rectangle 5"/>
          <p:cNvSpPr>
            <a:spLocks noChangeArrowheads="1"/>
          </p:cNvSpPr>
          <p:nvPr/>
        </p:nvSpPr>
        <p:spPr bwMode="auto">
          <a:xfrm>
            <a:off x="1517650" y="4509120"/>
            <a:ext cx="711200" cy="520700"/>
          </a:xfrm>
          <a:prstGeom prst="rect">
            <a:avLst/>
          </a:prstGeom>
          <a:solidFill>
            <a:schemeClr val="accent1">
              <a:alpha val="50000"/>
            </a:schemeClr>
          </a:solidFill>
          <a:ln w="9525">
            <a:solidFill>
              <a:schemeClr val="tx1"/>
            </a:solidFill>
            <a:round/>
            <a:headEnd/>
            <a:tailEnd/>
          </a:ln>
        </p:spPr>
        <p:txBody>
          <a:bodyPr anchor="ctr"/>
          <a:lstStyle/>
          <a:p>
            <a:pPr algn="ctr">
              <a:buClr>
                <a:srgbClr val="000000"/>
              </a:buClr>
              <a:buSzPct val="100000"/>
              <a:buFont typeface="Times New Roman" charset="0"/>
              <a:buNone/>
            </a:pPr>
            <a:r>
              <a:rPr lang="en-US" sz="1800" dirty="0" err="1">
                <a:solidFill>
                  <a:schemeClr val="bg1"/>
                </a:solidFill>
              </a:rPr>
              <a:t>Exp</a:t>
            </a:r>
            <a:r>
              <a:rPr lang="en-US" sz="1800" dirty="0">
                <a:solidFill>
                  <a:schemeClr val="bg1"/>
                </a:solidFill>
              </a:rPr>
              <a:t> Time</a:t>
            </a:r>
          </a:p>
        </p:txBody>
      </p:sp>
      <p:sp>
        <p:nvSpPr>
          <p:cNvPr id="7" name="Rectangle 7"/>
          <p:cNvSpPr>
            <a:spLocks noChangeArrowheads="1"/>
          </p:cNvSpPr>
          <p:nvPr/>
        </p:nvSpPr>
        <p:spPr bwMode="auto">
          <a:xfrm>
            <a:off x="2228850" y="4509120"/>
            <a:ext cx="1128713" cy="520700"/>
          </a:xfrm>
          <a:prstGeom prst="rect">
            <a:avLst/>
          </a:prstGeom>
          <a:solidFill>
            <a:schemeClr val="accent1">
              <a:alpha val="50000"/>
            </a:schemeClr>
          </a:solidFill>
          <a:ln w="9525">
            <a:solidFill>
              <a:schemeClr val="tx1"/>
            </a:solidFill>
            <a:round/>
            <a:headEnd/>
            <a:tailEnd/>
          </a:ln>
        </p:spPr>
        <p:txBody>
          <a:bodyPr anchor="ctr"/>
          <a:lstStyle/>
          <a:p>
            <a:pPr algn="ctr">
              <a:buClr>
                <a:srgbClr val="000000"/>
              </a:buClr>
              <a:buSzPct val="100000"/>
              <a:buFont typeface="Times New Roman" charset="0"/>
              <a:buNone/>
            </a:pPr>
            <a:r>
              <a:rPr lang="en-US" sz="1800" dirty="0" err="1">
                <a:solidFill>
                  <a:schemeClr val="bg1"/>
                </a:solidFill>
              </a:rPr>
              <a:t>Algo</a:t>
            </a:r>
            <a:r>
              <a:rPr lang="en-US" sz="1800" dirty="0">
                <a:solidFill>
                  <a:schemeClr val="bg1"/>
                </a:solidFill>
              </a:rPr>
              <a:t> ID</a:t>
            </a:r>
          </a:p>
        </p:txBody>
      </p:sp>
      <p:sp>
        <p:nvSpPr>
          <p:cNvPr id="8" name="Rectangle 5"/>
          <p:cNvSpPr>
            <a:spLocks noChangeArrowheads="1"/>
          </p:cNvSpPr>
          <p:nvPr/>
        </p:nvSpPr>
        <p:spPr bwMode="auto">
          <a:xfrm>
            <a:off x="6073775" y="4509120"/>
            <a:ext cx="1527175" cy="520700"/>
          </a:xfrm>
          <a:prstGeom prst="rect">
            <a:avLst/>
          </a:prstGeom>
          <a:solidFill>
            <a:srgbClr val="FDC7A0"/>
          </a:solidFill>
          <a:ln w="9525">
            <a:solidFill>
              <a:schemeClr val="tx1"/>
            </a:solidFill>
            <a:round/>
            <a:headEnd/>
            <a:tailEnd/>
          </a:ln>
        </p:spPr>
        <p:txBody>
          <a:bodyPr anchor="ctr"/>
          <a:lstStyle/>
          <a:p>
            <a:pPr algn="ctr">
              <a:buClr>
                <a:srgbClr val="000000"/>
              </a:buClr>
              <a:buSzPct val="100000"/>
              <a:buFont typeface="Times New Roman" charset="0"/>
              <a:buNone/>
            </a:pPr>
            <a:r>
              <a:rPr lang="en-US" sz="1800">
                <a:solidFill>
                  <a:schemeClr val="bg1"/>
                </a:solidFill>
              </a:rPr>
              <a:t>^A1.RtrCert </a:t>
            </a:r>
          </a:p>
        </p:txBody>
      </p:sp>
      <p:sp>
        <p:nvSpPr>
          <p:cNvPr id="9" name="Rectangle 5"/>
          <p:cNvSpPr>
            <a:spLocks noChangeArrowheads="1"/>
          </p:cNvSpPr>
          <p:nvPr/>
        </p:nvSpPr>
        <p:spPr bwMode="auto">
          <a:xfrm>
            <a:off x="7600950" y="4510708"/>
            <a:ext cx="1190625" cy="520700"/>
          </a:xfrm>
          <a:prstGeom prst="rect">
            <a:avLst/>
          </a:prstGeom>
          <a:solidFill>
            <a:srgbClr val="FDC7A0"/>
          </a:solidFill>
          <a:ln w="9525">
            <a:solidFill>
              <a:schemeClr val="tx1"/>
            </a:solidFill>
            <a:round/>
            <a:headEnd/>
            <a:tailEnd/>
          </a:ln>
        </p:spPr>
        <p:txBody>
          <a:bodyPr anchor="ctr"/>
          <a:lstStyle/>
          <a:p>
            <a:pPr algn="ctr">
              <a:buClr>
                <a:srgbClr val="000000"/>
              </a:buClr>
              <a:buSzPct val="100000"/>
              <a:buFont typeface="Times New Roman" charset="0"/>
              <a:buNone/>
            </a:pPr>
            <a:r>
              <a:rPr lang="en-US" sz="1800">
                <a:solidFill>
                  <a:schemeClr val="bg1"/>
                </a:solidFill>
              </a:rPr>
              <a:t>Sig1 </a:t>
            </a:r>
          </a:p>
        </p:txBody>
      </p:sp>
      <p:sp>
        <p:nvSpPr>
          <p:cNvPr id="10" name="Rectangle 5"/>
          <p:cNvSpPr>
            <a:spLocks noChangeArrowheads="1"/>
          </p:cNvSpPr>
          <p:nvPr/>
        </p:nvSpPr>
        <p:spPr bwMode="auto">
          <a:xfrm>
            <a:off x="3398838" y="5301208"/>
            <a:ext cx="2716212" cy="520700"/>
          </a:xfrm>
          <a:prstGeom prst="rect">
            <a:avLst/>
          </a:prstGeom>
          <a:solidFill>
            <a:schemeClr val="accent1">
              <a:alpha val="50000"/>
            </a:schemeClr>
          </a:solidFill>
          <a:ln w="9525">
            <a:solidFill>
              <a:schemeClr val="tx1"/>
            </a:solidFill>
            <a:round/>
            <a:headEnd/>
            <a:tailEnd/>
          </a:ln>
        </p:spPr>
        <p:txBody>
          <a:bodyPr anchor="ctr"/>
          <a:lstStyle/>
          <a:p>
            <a:pPr algn="ctr">
              <a:buClr>
                <a:srgbClr val="000000"/>
              </a:buClr>
              <a:buSzPct val="100000"/>
              <a:buFont typeface="Times New Roman" charset="0"/>
              <a:buNone/>
            </a:pPr>
            <a:r>
              <a:rPr lang="en-US" sz="1800" dirty="0">
                <a:solidFill>
                  <a:schemeClr val="bg1"/>
                </a:solidFill>
              </a:rPr>
              <a:t>ASN 0</a:t>
            </a:r>
          </a:p>
        </p:txBody>
      </p:sp>
      <p:sp>
        <p:nvSpPr>
          <p:cNvPr id="11" name="Rectangle 5"/>
          <p:cNvSpPr>
            <a:spLocks noChangeArrowheads="1"/>
          </p:cNvSpPr>
          <p:nvPr/>
        </p:nvSpPr>
        <p:spPr bwMode="auto">
          <a:xfrm>
            <a:off x="6115050" y="5301208"/>
            <a:ext cx="2676525" cy="520700"/>
          </a:xfrm>
          <a:prstGeom prst="rect">
            <a:avLst/>
          </a:prstGeom>
          <a:solidFill>
            <a:srgbClr val="FDC7A0"/>
          </a:solidFill>
          <a:ln w="9525">
            <a:solidFill>
              <a:schemeClr val="tx1"/>
            </a:solidFill>
            <a:round/>
            <a:headEnd/>
            <a:tailEnd/>
          </a:ln>
        </p:spPr>
        <p:txBody>
          <a:bodyPr anchor="ctr"/>
          <a:lstStyle/>
          <a:p>
            <a:pPr algn="ctr">
              <a:buClr>
                <a:srgbClr val="000000"/>
              </a:buClr>
              <a:buSzPct val="100000"/>
              <a:buFont typeface="Times New Roman" charset="0"/>
              <a:buNone/>
            </a:pPr>
            <a:r>
              <a:rPr lang="en-US" sz="1800">
                <a:solidFill>
                  <a:schemeClr val="bg1"/>
                </a:solidFill>
              </a:rPr>
              <a:t>ASN 1</a:t>
            </a:r>
          </a:p>
        </p:txBody>
      </p:sp>
      <p:sp>
        <p:nvSpPr>
          <p:cNvPr id="12" name="Rectangle 7"/>
          <p:cNvSpPr>
            <a:spLocks noChangeArrowheads="1"/>
          </p:cNvSpPr>
          <p:nvPr/>
        </p:nvSpPr>
        <p:spPr bwMode="auto">
          <a:xfrm>
            <a:off x="2268538" y="5301208"/>
            <a:ext cx="1128712" cy="520700"/>
          </a:xfrm>
          <a:prstGeom prst="rect">
            <a:avLst/>
          </a:prstGeom>
          <a:solidFill>
            <a:schemeClr val="accent1">
              <a:alpha val="50000"/>
            </a:schemeClr>
          </a:solidFill>
          <a:ln w="9525">
            <a:solidFill>
              <a:schemeClr val="tx1"/>
            </a:solidFill>
            <a:round/>
            <a:headEnd/>
            <a:tailEnd/>
          </a:ln>
        </p:spPr>
        <p:txBody>
          <a:bodyPr anchor="ctr"/>
          <a:lstStyle/>
          <a:p>
            <a:pPr algn="ctr">
              <a:buClr>
                <a:srgbClr val="000000"/>
              </a:buClr>
              <a:buSzPct val="100000"/>
              <a:buFont typeface="Times New Roman" charset="0"/>
              <a:buNone/>
            </a:pPr>
            <a:r>
              <a:rPr lang="en-US" sz="1800" dirty="0" err="1">
                <a:solidFill>
                  <a:schemeClr val="bg1"/>
                </a:solidFill>
              </a:rPr>
              <a:t>AS_Seq</a:t>
            </a:r>
            <a:endParaRPr lang="en-US" sz="1800" dirty="0">
              <a:solidFill>
                <a:schemeClr val="bg1"/>
              </a:solidFill>
            </a:endParaRPr>
          </a:p>
        </p:txBody>
      </p:sp>
      <p:sp>
        <p:nvSpPr>
          <p:cNvPr id="13" name="Up-Down Arrow 12"/>
          <p:cNvSpPr/>
          <p:nvPr/>
        </p:nvSpPr>
        <p:spPr bwMode="auto">
          <a:xfrm>
            <a:off x="4778946" y="5013176"/>
            <a:ext cx="225102" cy="291008"/>
          </a:xfrm>
          <a:prstGeom prst="upDownArrow">
            <a:avLst/>
          </a:prstGeom>
          <a:solidFill>
            <a:schemeClr val="accent1">
              <a:alpha val="50000"/>
            </a:schemeClr>
          </a:solid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charset="0"/>
              <a:buNone/>
              <a:defRPr/>
            </a:pPr>
            <a:endParaRPr lang="en-US" sz="1800">
              <a:solidFill>
                <a:schemeClr val="bg1"/>
              </a:solidFill>
              <a:ea typeface="+mn-ea"/>
              <a:cs typeface="+mn-cs"/>
            </a:endParaRPr>
          </a:p>
        </p:txBody>
      </p:sp>
      <p:sp>
        <p:nvSpPr>
          <p:cNvPr id="15" name="Up-Down Arrow 14"/>
          <p:cNvSpPr/>
          <p:nvPr/>
        </p:nvSpPr>
        <p:spPr bwMode="auto">
          <a:xfrm>
            <a:off x="7515250" y="5013176"/>
            <a:ext cx="225102" cy="291008"/>
          </a:xfrm>
          <a:prstGeom prst="upDown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charset="0"/>
              <a:buNone/>
              <a:defRPr/>
            </a:pPr>
            <a:endParaRPr lang="en-US" sz="1800">
              <a:solidFill>
                <a:schemeClr val="bg1"/>
              </a:solidFill>
              <a:ea typeface="+mn-ea"/>
              <a:cs typeface="+mn-cs"/>
            </a:endParaRPr>
          </a:p>
        </p:txBody>
      </p:sp>
      <p:sp>
        <p:nvSpPr>
          <p:cNvPr id="16" name="TextBox 15"/>
          <p:cNvSpPr txBox="1"/>
          <p:nvPr/>
        </p:nvSpPr>
        <p:spPr>
          <a:xfrm>
            <a:off x="5620176" y="6309320"/>
            <a:ext cx="3416320" cy="215444"/>
          </a:xfrm>
          <a:prstGeom prst="rect">
            <a:avLst/>
          </a:prstGeom>
          <a:noFill/>
        </p:spPr>
        <p:txBody>
          <a:bodyPr wrap="none" rtlCol="0">
            <a:spAutoFit/>
          </a:bodyPr>
          <a:lstStyle/>
          <a:p>
            <a:r>
              <a:rPr lang="en-US" dirty="0" smtClean="0"/>
              <a:t>* Example courtesy of : </a:t>
            </a:r>
            <a:r>
              <a:rPr lang="en-US" dirty="0"/>
              <a:t>http://</a:t>
            </a:r>
            <a:r>
              <a:rPr lang="en-US" dirty="0" err="1"/>
              <a:t>tools.ietf.org</a:t>
            </a:r>
            <a:r>
              <a:rPr lang="en-US" dirty="0"/>
              <a:t>/agenda/81/slides/sidr-</a:t>
            </a:r>
            <a:r>
              <a:rPr lang="en-US" dirty="0" smtClean="0"/>
              <a:t>10.</a:t>
            </a:r>
            <a:r>
              <a:rPr lang="en-US" dirty="0"/>
              <a:t>pdf</a:t>
            </a:r>
          </a:p>
        </p:txBody>
      </p:sp>
    </p:spTree>
    <p:extLst>
      <p:ext uri="{BB962C8B-B14F-4D97-AF65-F5344CB8AC3E}">
        <p14:creationId xmlns:p14="http://schemas.microsoft.com/office/powerpoint/2010/main" val="47798714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1066800"/>
          </a:xfrm>
        </p:spPr>
        <p:txBody>
          <a:bodyPr/>
          <a:lstStyle/>
          <a:p>
            <a:r>
              <a:rPr lang="en-US" dirty="0" smtClean="0"/>
              <a:t>But what about?</a:t>
            </a:r>
            <a:endParaRPr lang="en-US" dirty="0"/>
          </a:p>
        </p:txBody>
      </p:sp>
      <p:sp>
        <p:nvSpPr>
          <p:cNvPr id="3" name="Content Placeholder 2"/>
          <p:cNvSpPr>
            <a:spLocks noGrp="1"/>
          </p:cNvSpPr>
          <p:nvPr>
            <p:ph idx="1"/>
          </p:nvPr>
        </p:nvSpPr>
        <p:spPr>
          <a:xfrm>
            <a:off x="457200" y="1254224"/>
            <a:ext cx="8229600" cy="4191000"/>
          </a:xfrm>
        </p:spPr>
        <p:txBody>
          <a:bodyPr/>
          <a:lstStyle/>
          <a:p>
            <a:r>
              <a:rPr lang="en-US" dirty="0" smtClean="0"/>
              <a:t>AS_PATH prepending?</a:t>
            </a:r>
          </a:p>
          <a:p>
            <a:pPr lvl="1"/>
            <a:r>
              <a:rPr lang="en-US" dirty="0" smtClean="0"/>
              <a:t>Suggested to add </a:t>
            </a:r>
            <a:r>
              <a:rPr lang="en-US" dirty="0" err="1" smtClean="0"/>
              <a:t>pCNT</a:t>
            </a:r>
            <a:r>
              <a:rPr lang="en-US" dirty="0" smtClean="0"/>
              <a:t> counter of prepends, decouple policy from path</a:t>
            </a:r>
            <a:r>
              <a:rPr lang="en-US" baseline="30000" dirty="0" smtClean="0"/>
              <a:t>*</a:t>
            </a:r>
            <a:r>
              <a:rPr lang="en-US" dirty="0" smtClean="0"/>
              <a:t> </a:t>
            </a:r>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r>
              <a:rPr lang="en-US" dirty="0" smtClean="0"/>
              <a:t>Transparent Route Servers (</a:t>
            </a:r>
            <a:r>
              <a:rPr lang="en-US" dirty="0" err="1" smtClean="0"/>
              <a:t>i.e</a:t>
            </a:r>
            <a:r>
              <a:rPr lang="en-US" dirty="0" smtClean="0"/>
              <a:t> MLP)?</a:t>
            </a:r>
          </a:p>
          <a:p>
            <a:pPr lvl="1"/>
            <a:r>
              <a:rPr lang="en-US" dirty="0" smtClean="0"/>
              <a:t>This makes people uneasy as it proposes a bypass mechanism</a:t>
            </a:r>
          </a:p>
          <a:p>
            <a:pPr lvl="1"/>
            <a:r>
              <a:rPr lang="en-US" dirty="0" smtClean="0"/>
              <a:t>Current thinking to use </a:t>
            </a:r>
            <a:r>
              <a:rPr lang="en-US" dirty="0" err="1" smtClean="0"/>
              <a:t>pCNT</a:t>
            </a:r>
            <a:r>
              <a:rPr lang="en-US" dirty="0" smtClean="0"/>
              <a:t>=0 as “Special Case” for </a:t>
            </a:r>
            <a:r>
              <a:rPr lang="en-US" dirty="0" err="1" smtClean="0"/>
              <a:t>xref</a:t>
            </a:r>
            <a:r>
              <a:rPr lang="en-US" dirty="0" smtClean="0"/>
              <a:t> with AS_PATH, meaning “ignore this AS in AS_PATH when </a:t>
            </a:r>
            <a:r>
              <a:rPr lang="en-US" dirty="0" err="1" smtClean="0"/>
              <a:t>bestpathing</a:t>
            </a:r>
            <a:r>
              <a:rPr lang="en-US" dirty="0" smtClean="0"/>
              <a:t>” , non-</a:t>
            </a:r>
            <a:r>
              <a:rPr lang="en-US" dirty="0" err="1" smtClean="0"/>
              <a:t>BGPSec</a:t>
            </a:r>
            <a:r>
              <a:rPr lang="en-US" dirty="0" smtClean="0"/>
              <a:t> speakers simply strip the </a:t>
            </a:r>
            <a:r>
              <a:rPr lang="en-US" dirty="0" err="1" smtClean="0"/>
              <a:t>pCNT</a:t>
            </a:r>
            <a:r>
              <a:rPr lang="en-US" dirty="0" smtClean="0"/>
              <a:t>=0 AS from the AS_PATH completely.</a:t>
            </a:r>
          </a:p>
          <a:p>
            <a:endParaRPr lang="en-US" dirty="0" smtClean="0"/>
          </a:p>
          <a:p>
            <a:pPr lvl="1"/>
            <a:endParaRPr lang="en-US" dirty="0"/>
          </a:p>
        </p:txBody>
      </p:sp>
      <p:sp>
        <p:nvSpPr>
          <p:cNvPr id="5" name="Rectangle 17"/>
          <p:cNvSpPr>
            <a:spLocks noChangeArrowheads="1"/>
          </p:cNvSpPr>
          <p:nvPr/>
        </p:nvSpPr>
        <p:spPr bwMode="auto">
          <a:xfrm>
            <a:off x="4628132" y="2102360"/>
            <a:ext cx="3922713" cy="2025650"/>
          </a:xfrm>
          <a:prstGeom prst="rect">
            <a:avLst/>
          </a:prstGeom>
          <a:solidFill>
            <a:srgbClr val="FF6600">
              <a:alpha val="34901"/>
            </a:srgbClr>
          </a:solidFill>
          <a:ln w="9525">
            <a:solidFill>
              <a:schemeClr val="tx1"/>
            </a:solidFill>
            <a:round/>
            <a:headEnd/>
            <a:tailEnd/>
          </a:ln>
        </p:spPr>
        <p:txBody>
          <a:bodyPr lIns="0" tIns="0" rIns="0" bIns="182880" anchor="b"/>
          <a:lstStyle/>
          <a:p>
            <a:pPr algn="ctr">
              <a:buClr>
                <a:srgbClr val="000000"/>
              </a:buClr>
              <a:buSzPct val="100000"/>
              <a:buFont typeface="Times New Roman" charset="0"/>
              <a:buNone/>
            </a:pPr>
            <a:r>
              <a:rPr lang="en-US" sz="1800" b="1" dirty="0">
                <a:latin typeface="Arial"/>
                <a:cs typeface="Arial"/>
              </a:rPr>
              <a:t>AS1 Path Signature</a:t>
            </a:r>
          </a:p>
          <a:p>
            <a:pPr algn="ctr">
              <a:buClr>
                <a:srgbClr val="000000"/>
              </a:buClr>
              <a:buSzPct val="100000"/>
              <a:buFont typeface="Times New Roman" charset="0"/>
              <a:buNone/>
            </a:pPr>
            <a:endParaRPr lang="en-US" sz="1800" dirty="0">
              <a:latin typeface="Arial"/>
              <a:cs typeface="Arial"/>
            </a:endParaRPr>
          </a:p>
          <a:p>
            <a:pPr algn="ctr">
              <a:buClr>
                <a:srgbClr val="000000"/>
              </a:buClr>
              <a:buSzPct val="100000"/>
              <a:buFont typeface="Times New Roman" charset="0"/>
              <a:buNone/>
            </a:pPr>
            <a:endParaRPr lang="en-US" sz="1800" dirty="0">
              <a:latin typeface="Arial"/>
              <a:cs typeface="Arial"/>
            </a:endParaRPr>
          </a:p>
          <a:p>
            <a:pPr algn="ctr">
              <a:buClr>
                <a:srgbClr val="000000"/>
              </a:buClr>
              <a:buSzPct val="100000"/>
              <a:buFont typeface="Times New Roman" charset="0"/>
              <a:buNone/>
            </a:pPr>
            <a:endParaRPr lang="en-US" sz="1800" dirty="0">
              <a:latin typeface="Arial"/>
              <a:cs typeface="Arial"/>
            </a:endParaRPr>
          </a:p>
          <a:p>
            <a:pPr algn="ctr">
              <a:buClr>
                <a:srgbClr val="000000"/>
              </a:buClr>
              <a:buSzPct val="100000"/>
              <a:buFont typeface="Times New Roman" charset="0"/>
              <a:buNone/>
            </a:pPr>
            <a:r>
              <a:rPr lang="en-US" sz="1800" dirty="0">
                <a:latin typeface="Arial"/>
                <a:cs typeface="Arial"/>
              </a:rPr>
              <a:t> Hash(…) Signed by Router</a:t>
            </a:r>
          </a:p>
          <a:p>
            <a:pPr algn="ctr">
              <a:buClr>
                <a:srgbClr val="000000"/>
              </a:buClr>
              <a:buSzPct val="100000"/>
              <a:buFont typeface="Times New Roman" charset="0"/>
              <a:buNone/>
            </a:pPr>
            <a:r>
              <a:rPr lang="en-US" sz="1800" dirty="0">
                <a:latin typeface="Arial"/>
                <a:cs typeface="Arial"/>
              </a:rPr>
              <a:t>Key AS1.rtr-yy </a:t>
            </a:r>
            <a:r>
              <a:rPr lang="en-US" sz="1800" dirty="0">
                <a:latin typeface="Arial"/>
                <a:cs typeface="Arial"/>
                <a:sym typeface="Wingdings" charset="0"/>
              </a:rPr>
              <a:t> Sig1</a:t>
            </a:r>
          </a:p>
        </p:txBody>
      </p:sp>
      <p:sp>
        <p:nvSpPr>
          <p:cNvPr id="6" name="Rectangle 17"/>
          <p:cNvSpPr>
            <a:spLocks noChangeArrowheads="1"/>
          </p:cNvSpPr>
          <p:nvPr/>
        </p:nvSpPr>
        <p:spPr bwMode="auto">
          <a:xfrm>
            <a:off x="-135955" y="2102360"/>
            <a:ext cx="4756150" cy="2025650"/>
          </a:xfrm>
          <a:prstGeom prst="rect">
            <a:avLst/>
          </a:prstGeom>
          <a:solidFill>
            <a:srgbClr val="FF0000">
              <a:alpha val="41176"/>
            </a:srgbClr>
          </a:solidFill>
          <a:ln w="9525">
            <a:solidFill>
              <a:schemeClr val="tx1"/>
            </a:solidFill>
            <a:round/>
            <a:headEnd/>
            <a:tailEnd/>
          </a:ln>
        </p:spPr>
        <p:txBody>
          <a:bodyPr bIns="182880" anchor="b"/>
          <a:lstStyle/>
          <a:p>
            <a:pPr algn="ctr">
              <a:buClr>
                <a:srgbClr val="000000"/>
              </a:buClr>
              <a:buSzPct val="100000"/>
              <a:buFont typeface="Times New Roman" charset="0"/>
              <a:buNone/>
            </a:pPr>
            <a:r>
              <a:rPr lang="en-US" sz="1800" b="1" dirty="0">
                <a:latin typeface="Arial"/>
                <a:cs typeface="Arial"/>
              </a:rPr>
              <a:t>AS0 (origin) Path Signature</a:t>
            </a:r>
          </a:p>
          <a:p>
            <a:pPr algn="ctr">
              <a:buClr>
                <a:srgbClr val="000000"/>
              </a:buClr>
              <a:buSzPct val="100000"/>
              <a:buFont typeface="Times New Roman" charset="0"/>
              <a:buNone/>
            </a:pPr>
            <a:endParaRPr lang="en-US" sz="1800" dirty="0">
              <a:latin typeface="Arial"/>
              <a:cs typeface="Arial"/>
            </a:endParaRPr>
          </a:p>
          <a:p>
            <a:pPr algn="ctr">
              <a:buClr>
                <a:srgbClr val="000000"/>
              </a:buClr>
              <a:buSzPct val="100000"/>
              <a:buFont typeface="Times New Roman" charset="0"/>
              <a:buNone/>
            </a:pPr>
            <a:endParaRPr lang="en-US" sz="1800" dirty="0">
              <a:latin typeface="Arial"/>
              <a:cs typeface="Arial"/>
            </a:endParaRPr>
          </a:p>
          <a:p>
            <a:pPr algn="ctr">
              <a:buClr>
                <a:srgbClr val="000000"/>
              </a:buClr>
              <a:buSzPct val="100000"/>
              <a:buFont typeface="Times New Roman" charset="0"/>
              <a:buNone/>
            </a:pPr>
            <a:endParaRPr lang="en-US" sz="1800" dirty="0">
              <a:latin typeface="Arial"/>
              <a:cs typeface="Arial"/>
            </a:endParaRPr>
          </a:p>
          <a:p>
            <a:pPr algn="ctr">
              <a:buClr>
                <a:srgbClr val="000000"/>
              </a:buClr>
              <a:buSzPct val="100000"/>
              <a:buFont typeface="Times New Roman" charset="0"/>
              <a:buNone/>
            </a:pPr>
            <a:r>
              <a:rPr lang="en-US" sz="1800" dirty="0">
                <a:latin typeface="Arial"/>
                <a:cs typeface="Arial"/>
              </a:rPr>
              <a:t>Hash(…) Signed by </a:t>
            </a:r>
          </a:p>
          <a:p>
            <a:pPr algn="ctr">
              <a:buClr>
                <a:srgbClr val="000000"/>
              </a:buClr>
              <a:buSzPct val="100000"/>
              <a:buFont typeface="Times New Roman" charset="0"/>
              <a:buNone/>
            </a:pPr>
            <a:r>
              <a:rPr lang="en-US" sz="1800" dirty="0">
                <a:latin typeface="Arial"/>
                <a:cs typeface="Arial"/>
              </a:rPr>
              <a:t>Router Key AS0.rtr-xx </a:t>
            </a:r>
            <a:r>
              <a:rPr lang="en-US" sz="1800" dirty="0">
                <a:latin typeface="Arial"/>
                <a:cs typeface="Arial"/>
                <a:sym typeface="Wingdings" charset="0"/>
              </a:rPr>
              <a:t> Sig0</a:t>
            </a:r>
          </a:p>
        </p:txBody>
      </p:sp>
      <p:sp>
        <p:nvSpPr>
          <p:cNvPr id="7" name="Rectangle 10"/>
          <p:cNvSpPr>
            <a:spLocks noChangeArrowheads="1"/>
          </p:cNvSpPr>
          <p:nvPr/>
        </p:nvSpPr>
        <p:spPr bwMode="auto">
          <a:xfrm>
            <a:off x="5326632" y="2791335"/>
            <a:ext cx="704850" cy="520700"/>
          </a:xfrm>
          <a:prstGeom prst="rect">
            <a:avLst/>
          </a:prstGeom>
          <a:solidFill>
            <a:srgbClr val="00B8FF"/>
          </a:solidFill>
          <a:ln w="9525">
            <a:solidFill>
              <a:schemeClr val="tx1"/>
            </a:solidFill>
            <a:round/>
            <a:headEnd/>
            <a:tailEnd/>
          </a:ln>
        </p:spPr>
        <p:txBody>
          <a:bodyPr anchor="ctr"/>
          <a:lstStyle/>
          <a:p>
            <a:pPr algn="ctr">
              <a:buClr>
                <a:srgbClr val="000000"/>
              </a:buClr>
              <a:buSzPct val="100000"/>
              <a:buFont typeface="Times New Roman" charset="0"/>
              <a:buNone/>
            </a:pPr>
            <a:r>
              <a:rPr lang="en-US" sz="1800">
                <a:solidFill>
                  <a:schemeClr val="bg1"/>
                </a:solidFill>
              </a:rPr>
              <a:t>AS1</a:t>
            </a:r>
          </a:p>
        </p:txBody>
      </p:sp>
      <p:sp>
        <p:nvSpPr>
          <p:cNvPr id="8" name="Rectangle 11"/>
          <p:cNvSpPr>
            <a:spLocks noChangeArrowheads="1"/>
          </p:cNvSpPr>
          <p:nvPr/>
        </p:nvSpPr>
        <p:spPr bwMode="auto">
          <a:xfrm>
            <a:off x="7882507" y="2778635"/>
            <a:ext cx="668338" cy="520700"/>
          </a:xfrm>
          <a:prstGeom prst="rect">
            <a:avLst/>
          </a:prstGeom>
          <a:solidFill>
            <a:srgbClr val="00B8FF"/>
          </a:solidFill>
          <a:ln w="9525">
            <a:solidFill>
              <a:schemeClr val="tx1"/>
            </a:solidFill>
            <a:round/>
            <a:headEnd/>
            <a:tailEnd/>
          </a:ln>
        </p:spPr>
        <p:txBody>
          <a:bodyPr anchor="ctr"/>
          <a:lstStyle/>
          <a:p>
            <a:pPr algn="ctr">
              <a:buClr>
                <a:srgbClr val="000000"/>
              </a:buClr>
              <a:buSzPct val="100000"/>
              <a:buFont typeface="Times New Roman" charset="0"/>
              <a:buNone/>
            </a:pPr>
            <a:r>
              <a:rPr lang="en-US" sz="1800" dirty="0">
                <a:solidFill>
                  <a:schemeClr val="bg1"/>
                </a:solidFill>
              </a:rPr>
              <a:t>AS2</a:t>
            </a:r>
          </a:p>
        </p:txBody>
      </p:sp>
      <p:sp>
        <p:nvSpPr>
          <p:cNvPr id="9" name="Rectangle 13"/>
          <p:cNvSpPr>
            <a:spLocks noChangeArrowheads="1"/>
          </p:cNvSpPr>
          <p:nvPr/>
        </p:nvSpPr>
        <p:spPr bwMode="auto">
          <a:xfrm>
            <a:off x="6041007" y="2791335"/>
            <a:ext cx="1055688" cy="520700"/>
          </a:xfrm>
          <a:prstGeom prst="rect">
            <a:avLst/>
          </a:prstGeom>
          <a:solidFill>
            <a:srgbClr val="00B8FF"/>
          </a:solidFill>
          <a:ln w="9525">
            <a:solidFill>
              <a:schemeClr val="tx1"/>
            </a:solidFill>
            <a:round/>
            <a:headEnd/>
            <a:tailEnd/>
          </a:ln>
        </p:spPr>
        <p:txBody>
          <a:bodyPr anchor="ctr"/>
          <a:lstStyle/>
          <a:p>
            <a:pPr algn="ctr">
              <a:buClr>
                <a:srgbClr val="000000"/>
              </a:buClr>
              <a:buSzPct val="100000"/>
              <a:buFont typeface="Times New Roman" charset="0"/>
              <a:buNone/>
            </a:pPr>
            <a:r>
              <a:rPr lang="en-US" sz="1800">
                <a:solidFill>
                  <a:schemeClr val="bg1"/>
                </a:solidFill>
              </a:rPr>
              <a:t>Algo ID</a:t>
            </a:r>
          </a:p>
        </p:txBody>
      </p:sp>
      <p:sp>
        <p:nvSpPr>
          <p:cNvPr id="10" name="Rectangle 7"/>
          <p:cNvSpPr>
            <a:spLocks noChangeArrowheads="1"/>
          </p:cNvSpPr>
          <p:nvPr/>
        </p:nvSpPr>
        <p:spPr bwMode="auto">
          <a:xfrm>
            <a:off x="2011932" y="2784985"/>
            <a:ext cx="1128713" cy="520700"/>
          </a:xfrm>
          <a:prstGeom prst="rect">
            <a:avLst/>
          </a:prstGeom>
          <a:solidFill>
            <a:srgbClr val="3366FF"/>
          </a:solidFill>
          <a:ln w="9525">
            <a:solidFill>
              <a:schemeClr val="tx1"/>
            </a:solidFill>
            <a:round/>
            <a:headEnd/>
            <a:tailEnd/>
          </a:ln>
        </p:spPr>
        <p:txBody>
          <a:bodyPr anchor="ctr"/>
          <a:lstStyle/>
          <a:p>
            <a:pPr algn="ctr">
              <a:buClr>
                <a:srgbClr val="000000"/>
              </a:buClr>
              <a:buSzPct val="100000"/>
              <a:buFont typeface="Times New Roman" charset="0"/>
              <a:buNone/>
            </a:pPr>
            <a:r>
              <a:rPr lang="en-US" sz="1800" dirty="0" err="1">
                <a:solidFill>
                  <a:schemeClr val="bg1"/>
                </a:solidFill>
              </a:rPr>
              <a:t>Algo</a:t>
            </a:r>
            <a:r>
              <a:rPr lang="en-US" sz="1800" dirty="0">
                <a:solidFill>
                  <a:schemeClr val="bg1"/>
                </a:solidFill>
              </a:rPr>
              <a:t> ID</a:t>
            </a:r>
          </a:p>
        </p:txBody>
      </p:sp>
      <p:sp>
        <p:nvSpPr>
          <p:cNvPr id="11" name="Rectangle 5"/>
          <p:cNvSpPr>
            <a:spLocks noChangeArrowheads="1"/>
          </p:cNvSpPr>
          <p:nvPr/>
        </p:nvSpPr>
        <p:spPr bwMode="auto">
          <a:xfrm>
            <a:off x="575245" y="2784985"/>
            <a:ext cx="711200" cy="520700"/>
          </a:xfrm>
          <a:prstGeom prst="rect">
            <a:avLst/>
          </a:prstGeom>
          <a:solidFill>
            <a:srgbClr val="3366FF"/>
          </a:solidFill>
          <a:ln w="9525">
            <a:solidFill>
              <a:schemeClr val="tx1"/>
            </a:solidFill>
            <a:round/>
            <a:headEnd/>
            <a:tailEnd/>
          </a:ln>
        </p:spPr>
        <p:txBody>
          <a:bodyPr anchor="ctr"/>
          <a:lstStyle/>
          <a:p>
            <a:pPr algn="ctr">
              <a:buClr>
                <a:srgbClr val="000000"/>
              </a:buClr>
              <a:buSzPct val="100000"/>
              <a:buFont typeface="Times New Roman" charset="0"/>
              <a:buNone/>
            </a:pPr>
            <a:r>
              <a:rPr lang="en-US" sz="1800">
                <a:solidFill>
                  <a:schemeClr val="bg1"/>
                </a:solidFill>
              </a:rPr>
              <a:t>NLRI</a:t>
            </a:r>
          </a:p>
        </p:txBody>
      </p:sp>
      <p:sp>
        <p:nvSpPr>
          <p:cNvPr id="12" name="Rectangle 6"/>
          <p:cNvSpPr>
            <a:spLocks noChangeArrowheads="1"/>
          </p:cNvSpPr>
          <p:nvPr/>
        </p:nvSpPr>
        <p:spPr bwMode="auto">
          <a:xfrm>
            <a:off x="1289620" y="2784985"/>
            <a:ext cx="727075" cy="520700"/>
          </a:xfrm>
          <a:prstGeom prst="rect">
            <a:avLst/>
          </a:prstGeom>
          <a:solidFill>
            <a:srgbClr val="3366FF"/>
          </a:solidFill>
          <a:ln w="9525">
            <a:solidFill>
              <a:schemeClr val="tx1"/>
            </a:solidFill>
            <a:round/>
            <a:headEnd/>
            <a:tailEnd/>
          </a:ln>
        </p:spPr>
        <p:txBody>
          <a:bodyPr anchor="ctr"/>
          <a:lstStyle/>
          <a:p>
            <a:pPr algn="ctr">
              <a:buClr>
                <a:srgbClr val="000000"/>
              </a:buClr>
              <a:buSzPct val="100000"/>
              <a:buFont typeface="Times New Roman" charset="0"/>
              <a:buNone/>
            </a:pPr>
            <a:r>
              <a:rPr lang="en-US" sz="1800">
                <a:solidFill>
                  <a:schemeClr val="bg1"/>
                </a:solidFill>
              </a:rPr>
              <a:t>AS0</a:t>
            </a:r>
          </a:p>
        </p:txBody>
      </p:sp>
      <p:sp>
        <p:nvSpPr>
          <p:cNvPr id="13" name="Rectangle 8"/>
          <p:cNvSpPr>
            <a:spLocks noChangeArrowheads="1"/>
          </p:cNvSpPr>
          <p:nvPr/>
        </p:nvSpPr>
        <p:spPr bwMode="auto">
          <a:xfrm>
            <a:off x="3926457" y="2784985"/>
            <a:ext cx="693738" cy="520700"/>
          </a:xfrm>
          <a:prstGeom prst="rect">
            <a:avLst/>
          </a:prstGeom>
          <a:solidFill>
            <a:srgbClr val="3366FF"/>
          </a:solidFill>
          <a:ln w="9525">
            <a:solidFill>
              <a:schemeClr val="tx1"/>
            </a:solidFill>
            <a:round/>
            <a:headEnd/>
            <a:tailEnd/>
          </a:ln>
        </p:spPr>
        <p:txBody>
          <a:bodyPr anchor="ctr"/>
          <a:lstStyle/>
          <a:p>
            <a:pPr algn="ctr">
              <a:buClr>
                <a:srgbClr val="000000"/>
              </a:buClr>
              <a:buSzPct val="100000"/>
              <a:buFont typeface="Times New Roman" charset="0"/>
              <a:buNone/>
            </a:pPr>
            <a:r>
              <a:rPr lang="en-US" sz="1800">
                <a:solidFill>
                  <a:schemeClr val="bg1"/>
                </a:solidFill>
              </a:rPr>
              <a:t>AS1</a:t>
            </a:r>
          </a:p>
        </p:txBody>
      </p:sp>
      <p:sp>
        <p:nvSpPr>
          <p:cNvPr id="14" name="Rectangle 8"/>
          <p:cNvSpPr>
            <a:spLocks noChangeArrowheads="1"/>
          </p:cNvSpPr>
          <p:nvPr/>
        </p:nvSpPr>
        <p:spPr bwMode="auto">
          <a:xfrm>
            <a:off x="4628132" y="2784985"/>
            <a:ext cx="692150" cy="520700"/>
          </a:xfrm>
          <a:prstGeom prst="rect">
            <a:avLst/>
          </a:prstGeom>
          <a:solidFill>
            <a:srgbClr val="3366FF"/>
          </a:solidFill>
          <a:ln w="9525">
            <a:solidFill>
              <a:schemeClr val="tx1"/>
            </a:solidFill>
            <a:round/>
            <a:headEnd/>
            <a:tailEnd/>
          </a:ln>
        </p:spPr>
        <p:txBody>
          <a:bodyPr anchor="ctr"/>
          <a:lstStyle/>
          <a:p>
            <a:pPr algn="ctr">
              <a:buClr>
                <a:srgbClr val="000000"/>
              </a:buClr>
              <a:buSzPct val="100000"/>
              <a:buFont typeface="Times New Roman" charset="0"/>
              <a:buNone/>
            </a:pPr>
            <a:r>
              <a:rPr lang="en-US" sz="1800">
                <a:solidFill>
                  <a:schemeClr val="bg1"/>
                </a:solidFill>
              </a:rPr>
              <a:t>Sig0</a:t>
            </a:r>
          </a:p>
        </p:txBody>
      </p:sp>
      <p:sp>
        <p:nvSpPr>
          <p:cNvPr id="15" name="Rectangle 8"/>
          <p:cNvSpPr>
            <a:spLocks noChangeArrowheads="1"/>
          </p:cNvSpPr>
          <p:nvPr/>
        </p:nvSpPr>
        <p:spPr bwMode="auto">
          <a:xfrm>
            <a:off x="8550845" y="2778635"/>
            <a:ext cx="701675" cy="520700"/>
          </a:xfrm>
          <a:prstGeom prst="rect">
            <a:avLst/>
          </a:prstGeom>
          <a:solidFill>
            <a:srgbClr val="00B8FF"/>
          </a:solidFill>
          <a:ln w="9525">
            <a:solidFill>
              <a:schemeClr val="tx1"/>
            </a:solidFill>
            <a:round/>
            <a:headEnd/>
            <a:tailEnd/>
          </a:ln>
        </p:spPr>
        <p:txBody>
          <a:bodyPr anchor="ctr"/>
          <a:lstStyle/>
          <a:p>
            <a:pPr algn="ctr">
              <a:buClr>
                <a:srgbClr val="000000"/>
              </a:buClr>
              <a:buSzPct val="100000"/>
              <a:buFont typeface="Times New Roman" charset="0"/>
              <a:buNone/>
            </a:pPr>
            <a:r>
              <a:rPr lang="en-US" sz="1800" dirty="0">
                <a:solidFill>
                  <a:schemeClr val="bg1"/>
                </a:solidFill>
              </a:rPr>
              <a:t>Sig1</a:t>
            </a:r>
          </a:p>
        </p:txBody>
      </p:sp>
      <p:sp>
        <p:nvSpPr>
          <p:cNvPr id="16" name="Rectangle 5"/>
          <p:cNvSpPr>
            <a:spLocks noChangeArrowheads="1"/>
          </p:cNvSpPr>
          <p:nvPr/>
        </p:nvSpPr>
        <p:spPr bwMode="auto">
          <a:xfrm>
            <a:off x="-135955" y="2784985"/>
            <a:ext cx="711200" cy="520700"/>
          </a:xfrm>
          <a:prstGeom prst="rect">
            <a:avLst/>
          </a:prstGeom>
          <a:solidFill>
            <a:srgbClr val="3366FF"/>
          </a:solidFill>
          <a:ln w="9525">
            <a:solidFill>
              <a:schemeClr val="tx1"/>
            </a:solidFill>
            <a:round/>
            <a:headEnd/>
            <a:tailEnd/>
          </a:ln>
        </p:spPr>
        <p:txBody>
          <a:bodyPr anchor="ctr"/>
          <a:lstStyle/>
          <a:p>
            <a:pPr algn="ctr">
              <a:buClr>
                <a:srgbClr val="000000"/>
              </a:buClr>
              <a:buSzPct val="100000"/>
              <a:buFont typeface="Times New Roman" charset="0"/>
              <a:buNone/>
            </a:pPr>
            <a:r>
              <a:rPr lang="en-US" sz="1800">
                <a:solidFill>
                  <a:schemeClr val="bg1"/>
                </a:solidFill>
              </a:rPr>
              <a:t>Exp Time</a:t>
            </a:r>
          </a:p>
        </p:txBody>
      </p:sp>
      <p:cxnSp>
        <p:nvCxnSpPr>
          <p:cNvPr id="17" name="Straight Arrow Connector 46"/>
          <p:cNvCxnSpPr>
            <a:cxnSpLocks noChangeShapeType="1"/>
          </p:cNvCxnSpPr>
          <p:nvPr/>
        </p:nvCxnSpPr>
        <p:spPr bwMode="auto">
          <a:xfrm flipV="1">
            <a:off x="3926457" y="3312035"/>
            <a:ext cx="962025" cy="523875"/>
          </a:xfrm>
          <a:prstGeom prst="straightConnector1">
            <a:avLst/>
          </a:prstGeom>
          <a:noFill/>
          <a:ln w="28575">
            <a:solidFill>
              <a:schemeClr val="tx1"/>
            </a:solidFill>
            <a:prstDash val="sysDash"/>
            <a:round/>
            <a:headEnd/>
            <a:tailEnd type="arrow" w="med" len="med"/>
          </a:ln>
        </p:spPr>
      </p:cxnSp>
      <p:cxnSp>
        <p:nvCxnSpPr>
          <p:cNvPr id="18" name="Straight Arrow Connector 47"/>
          <p:cNvCxnSpPr>
            <a:cxnSpLocks noChangeShapeType="1"/>
            <a:endCxn id="15" idx="2"/>
          </p:cNvCxnSpPr>
          <p:nvPr/>
        </p:nvCxnSpPr>
        <p:spPr bwMode="auto">
          <a:xfrm flipV="1">
            <a:off x="7844407" y="3299335"/>
            <a:ext cx="1057275" cy="536575"/>
          </a:xfrm>
          <a:prstGeom prst="straightConnector1">
            <a:avLst/>
          </a:prstGeom>
          <a:noFill/>
          <a:ln w="28575">
            <a:solidFill>
              <a:schemeClr val="tx1"/>
            </a:solidFill>
            <a:prstDash val="sysDash"/>
            <a:round/>
            <a:headEnd/>
            <a:tailEnd type="arrow" w="med" len="med"/>
          </a:ln>
        </p:spPr>
      </p:cxnSp>
      <p:sp>
        <p:nvSpPr>
          <p:cNvPr id="19" name="Rectangle 8"/>
          <p:cNvSpPr>
            <a:spLocks noChangeArrowheads="1"/>
          </p:cNvSpPr>
          <p:nvPr/>
        </p:nvSpPr>
        <p:spPr bwMode="auto">
          <a:xfrm>
            <a:off x="3045395" y="2784985"/>
            <a:ext cx="881062" cy="520700"/>
          </a:xfrm>
          <a:prstGeom prst="rect">
            <a:avLst/>
          </a:prstGeom>
          <a:solidFill>
            <a:srgbClr val="3366FF"/>
          </a:solidFill>
          <a:ln w="9525">
            <a:solidFill>
              <a:schemeClr val="tx1"/>
            </a:solidFill>
            <a:round/>
            <a:headEnd/>
            <a:tailEnd/>
          </a:ln>
        </p:spPr>
        <p:txBody>
          <a:bodyPr anchor="ctr"/>
          <a:lstStyle/>
          <a:p>
            <a:pPr algn="ctr">
              <a:buClr>
                <a:srgbClr val="000000"/>
              </a:buClr>
              <a:buSzPct val="100000"/>
              <a:buFont typeface="Times New Roman" charset="0"/>
              <a:buNone/>
            </a:pPr>
            <a:r>
              <a:rPr lang="en-US" sz="1800" b="1">
                <a:solidFill>
                  <a:srgbClr val="FF0000"/>
                </a:solidFill>
              </a:rPr>
              <a:t>pCNT</a:t>
            </a:r>
          </a:p>
        </p:txBody>
      </p:sp>
      <p:sp>
        <p:nvSpPr>
          <p:cNvPr id="20" name="Rectangle 8"/>
          <p:cNvSpPr>
            <a:spLocks noChangeArrowheads="1"/>
          </p:cNvSpPr>
          <p:nvPr/>
        </p:nvSpPr>
        <p:spPr bwMode="auto">
          <a:xfrm>
            <a:off x="7072882" y="2788160"/>
            <a:ext cx="809625" cy="520700"/>
          </a:xfrm>
          <a:prstGeom prst="rect">
            <a:avLst/>
          </a:prstGeom>
          <a:solidFill>
            <a:srgbClr val="00B8FF"/>
          </a:solidFill>
          <a:ln w="9525">
            <a:solidFill>
              <a:schemeClr val="tx1"/>
            </a:solidFill>
            <a:round/>
            <a:headEnd/>
            <a:tailEnd/>
          </a:ln>
        </p:spPr>
        <p:txBody>
          <a:bodyPr anchor="ctr"/>
          <a:lstStyle/>
          <a:p>
            <a:pPr algn="ctr">
              <a:buClr>
                <a:srgbClr val="000000"/>
              </a:buClr>
              <a:buSzPct val="100000"/>
              <a:buFont typeface="Times New Roman" charset="0"/>
              <a:buNone/>
            </a:pPr>
            <a:r>
              <a:rPr lang="en-US" sz="1800" b="1">
                <a:solidFill>
                  <a:srgbClr val="FF0000"/>
                </a:solidFill>
              </a:rPr>
              <a:t>pCNT</a:t>
            </a:r>
          </a:p>
        </p:txBody>
      </p:sp>
      <p:sp>
        <p:nvSpPr>
          <p:cNvPr id="23" name="TextBox 22"/>
          <p:cNvSpPr txBox="1"/>
          <p:nvPr/>
        </p:nvSpPr>
        <p:spPr>
          <a:xfrm>
            <a:off x="5620176" y="6309320"/>
            <a:ext cx="3416320" cy="215444"/>
          </a:xfrm>
          <a:prstGeom prst="rect">
            <a:avLst/>
          </a:prstGeom>
          <a:noFill/>
        </p:spPr>
        <p:txBody>
          <a:bodyPr wrap="none" rtlCol="0">
            <a:spAutoFit/>
          </a:bodyPr>
          <a:lstStyle/>
          <a:p>
            <a:r>
              <a:rPr lang="en-US" dirty="0" smtClean="0"/>
              <a:t>* Example courtesy of : </a:t>
            </a:r>
            <a:r>
              <a:rPr lang="en-US" dirty="0"/>
              <a:t>http://</a:t>
            </a:r>
            <a:r>
              <a:rPr lang="en-US" dirty="0" err="1"/>
              <a:t>tools.ietf.org</a:t>
            </a:r>
            <a:r>
              <a:rPr lang="en-US" dirty="0"/>
              <a:t>/agenda/81/slides/sidr-</a:t>
            </a:r>
            <a:r>
              <a:rPr lang="en-US" dirty="0" smtClean="0"/>
              <a:t>10.</a:t>
            </a:r>
            <a:r>
              <a:rPr lang="en-US" dirty="0"/>
              <a:t>pdf</a:t>
            </a:r>
          </a:p>
        </p:txBody>
      </p:sp>
      <p:sp>
        <p:nvSpPr>
          <p:cNvPr id="24" name="TextBox 23"/>
          <p:cNvSpPr txBox="1"/>
          <p:nvPr/>
        </p:nvSpPr>
        <p:spPr>
          <a:xfrm>
            <a:off x="467544" y="908720"/>
            <a:ext cx="2856944" cy="338554"/>
          </a:xfrm>
          <a:prstGeom prst="rect">
            <a:avLst/>
          </a:prstGeom>
          <a:noFill/>
        </p:spPr>
        <p:txBody>
          <a:bodyPr wrap="none" rtlCol="0">
            <a:spAutoFit/>
          </a:bodyPr>
          <a:lstStyle/>
          <a:p>
            <a:r>
              <a:rPr lang="en-US" sz="1600" i="1" dirty="0" smtClean="0"/>
              <a:t>Some as-yet undrafted ideas</a:t>
            </a:r>
            <a:endParaRPr lang="en-US" sz="1600" i="1" dirty="0"/>
          </a:p>
        </p:txBody>
      </p:sp>
    </p:spTree>
    <p:extLst>
      <p:ext uri="{BB962C8B-B14F-4D97-AF65-F5344CB8AC3E}">
        <p14:creationId xmlns:p14="http://schemas.microsoft.com/office/powerpoint/2010/main" val="275823963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968"/>
            <a:ext cx="8229600" cy="1066800"/>
          </a:xfrm>
        </p:spPr>
        <p:txBody>
          <a:bodyPr/>
          <a:lstStyle/>
          <a:p>
            <a:r>
              <a:rPr lang="en-US" dirty="0" smtClean="0"/>
              <a:t>And what about replay attacks?</a:t>
            </a:r>
            <a:endParaRPr lang="en-US" dirty="0"/>
          </a:p>
        </p:txBody>
      </p:sp>
      <p:sp>
        <p:nvSpPr>
          <p:cNvPr id="3" name="Content Placeholder 2"/>
          <p:cNvSpPr>
            <a:spLocks noGrp="1"/>
          </p:cNvSpPr>
          <p:nvPr>
            <p:ph idx="1"/>
          </p:nvPr>
        </p:nvSpPr>
        <p:spPr/>
        <p:txBody>
          <a:bodyPr/>
          <a:lstStyle/>
          <a:p>
            <a:r>
              <a:rPr lang="en-US" dirty="0" smtClean="0"/>
              <a:t>Replay attacks are of concern</a:t>
            </a:r>
          </a:p>
          <a:p>
            <a:pPr lvl="1"/>
            <a:r>
              <a:rPr lang="en-US" dirty="0" smtClean="0"/>
              <a:t>Provider annoyed at customer who switches</a:t>
            </a:r>
          </a:p>
          <a:p>
            <a:pPr lvl="1"/>
            <a:r>
              <a:rPr lang="en-US" dirty="0" smtClean="0"/>
              <a:t>Prefix “Stuck in Router” being replayed over and over again.</a:t>
            </a:r>
          </a:p>
          <a:p>
            <a:pPr lvl="1"/>
            <a:r>
              <a:rPr lang="en-US" dirty="0" smtClean="0"/>
              <a:t>All at Human timescales. </a:t>
            </a:r>
          </a:p>
          <a:p>
            <a:r>
              <a:rPr lang="en-US" dirty="0" smtClean="0"/>
              <a:t>Freshness is critical</a:t>
            </a:r>
          </a:p>
          <a:p>
            <a:pPr lvl="1"/>
            <a:r>
              <a:rPr lang="en-US" dirty="0" smtClean="0"/>
              <a:t>We could do smaller signing lifetimes</a:t>
            </a:r>
          </a:p>
          <a:p>
            <a:pPr lvl="1"/>
            <a:r>
              <a:rPr lang="en-US" dirty="0" smtClean="0"/>
              <a:t>Origin could re-announce before this expires (</a:t>
            </a:r>
            <a:r>
              <a:rPr lang="en-US" dirty="0" err="1" smtClean="0"/>
              <a:t>i.e</a:t>
            </a:r>
            <a:r>
              <a:rPr lang="en-US" dirty="0" smtClean="0"/>
              <a:t> </a:t>
            </a:r>
            <a:r>
              <a:rPr lang="en-US" i="1" dirty="0" smtClean="0"/>
              <a:t>Beaconing)</a:t>
            </a:r>
            <a:endParaRPr lang="en-US" dirty="0" smtClean="0"/>
          </a:p>
          <a:p>
            <a:pPr lvl="1"/>
            <a:r>
              <a:rPr lang="en-US" dirty="0" smtClean="0"/>
              <a:t>Suggested to be days, but can be hours for critical infrastructure)</a:t>
            </a:r>
          </a:p>
          <a:p>
            <a:pPr lvl="1"/>
            <a:r>
              <a:rPr lang="en-US" dirty="0" smtClean="0"/>
              <a:t>Timing is of course jittered.</a:t>
            </a:r>
          </a:p>
          <a:p>
            <a:r>
              <a:rPr lang="en-US" dirty="0" smtClean="0"/>
              <a:t>Beaconing is required to prevent replay attacks</a:t>
            </a:r>
          </a:p>
          <a:p>
            <a:pPr lvl="1"/>
            <a:r>
              <a:rPr lang="en-US" dirty="0" smtClean="0"/>
              <a:t>But only origin beaconing is tolerable to internet infrastructure</a:t>
            </a:r>
          </a:p>
          <a:p>
            <a:pPr lvl="1"/>
            <a:r>
              <a:rPr lang="en-US" dirty="0" smtClean="0"/>
              <a:t>Multi-Beaconing neither useful, nor affordable.</a:t>
            </a:r>
          </a:p>
          <a:p>
            <a:pPr lvl="1"/>
            <a:endParaRPr lang="en-US" dirty="0"/>
          </a:p>
        </p:txBody>
      </p:sp>
      <p:sp>
        <p:nvSpPr>
          <p:cNvPr id="4" name="TextBox 3"/>
          <p:cNvSpPr txBox="1"/>
          <p:nvPr/>
        </p:nvSpPr>
        <p:spPr>
          <a:xfrm>
            <a:off x="467544" y="908720"/>
            <a:ext cx="2807151" cy="338554"/>
          </a:xfrm>
          <a:prstGeom prst="rect">
            <a:avLst/>
          </a:prstGeom>
          <a:noFill/>
        </p:spPr>
        <p:txBody>
          <a:bodyPr wrap="none" rtlCol="0">
            <a:spAutoFit/>
          </a:bodyPr>
          <a:lstStyle/>
          <a:p>
            <a:r>
              <a:rPr lang="en-US" sz="1600" i="1" dirty="0"/>
              <a:t>draft-ietf-sidr-bgpsec-ops-00</a:t>
            </a:r>
          </a:p>
        </p:txBody>
      </p:sp>
    </p:spTree>
    <p:extLst>
      <p:ext uri="{BB962C8B-B14F-4D97-AF65-F5344CB8AC3E}">
        <p14:creationId xmlns:p14="http://schemas.microsoft.com/office/powerpoint/2010/main" val="181992941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SIDR discussed topics</a:t>
            </a:r>
            <a:endParaRPr lang="en-US" dirty="0"/>
          </a:p>
        </p:txBody>
      </p:sp>
      <p:sp>
        <p:nvSpPr>
          <p:cNvPr id="3" name="Content Placeholder 2"/>
          <p:cNvSpPr>
            <a:spLocks noGrp="1"/>
          </p:cNvSpPr>
          <p:nvPr>
            <p:ph idx="1"/>
          </p:nvPr>
        </p:nvSpPr>
        <p:spPr>
          <a:xfrm>
            <a:off x="457200" y="1268760"/>
            <a:ext cx="8229600" cy="4191000"/>
          </a:xfrm>
        </p:spPr>
        <p:txBody>
          <a:bodyPr/>
          <a:lstStyle/>
          <a:p>
            <a:r>
              <a:rPr lang="en-US" dirty="0"/>
              <a:t>draft-ietf-sidr-algorithm-agility-</a:t>
            </a:r>
            <a:r>
              <a:rPr lang="en-US" dirty="0" smtClean="0"/>
              <a:t>03</a:t>
            </a:r>
          </a:p>
          <a:p>
            <a:pPr lvl="1"/>
            <a:r>
              <a:rPr lang="en-US" dirty="0" smtClean="0"/>
              <a:t>How we transition to newer and more secure algorithms without disruption.</a:t>
            </a:r>
          </a:p>
          <a:p>
            <a:pPr lvl="1"/>
            <a:r>
              <a:rPr lang="en-US" dirty="0" smtClean="0"/>
              <a:t>We already have normal Key Rollovers (</a:t>
            </a:r>
            <a:r>
              <a:rPr lang="en-US" dirty="0" err="1" smtClean="0"/>
              <a:t>i.e</a:t>
            </a:r>
            <a:r>
              <a:rPr lang="en-US" dirty="0" smtClean="0"/>
              <a:t> old key expires or needs to be revoked)</a:t>
            </a:r>
          </a:p>
          <a:p>
            <a:pPr lvl="1"/>
            <a:r>
              <a:rPr lang="en-US" dirty="0" smtClean="0"/>
              <a:t>This draft specifies a rollover for reason of a new algorithm. </a:t>
            </a:r>
          </a:p>
          <a:p>
            <a:pPr lvl="1"/>
            <a:r>
              <a:rPr lang="en-US" dirty="0" smtClean="0"/>
              <a:t>Five Phases (0-4) with six steps: </a:t>
            </a:r>
          </a:p>
          <a:p>
            <a:pPr lvl="2"/>
            <a:r>
              <a:rPr lang="en-US" dirty="0" smtClean="0"/>
              <a:t>Phase 0: Old algorithm only </a:t>
            </a:r>
            <a:r>
              <a:rPr lang="en-US" dirty="0"/>
              <a:t>u</a:t>
            </a:r>
            <a:r>
              <a:rPr lang="en-US" dirty="0" smtClean="0"/>
              <a:t>sed.</a:t>
            </a:r>
          </a:p>
          <a:p>
            <a:pPr lvl="2"/>
            <a:r>
              <a:rPr lang="en-US" dirty="0" smtClean="0"/>
              <a:t>Phase 1: Parent CAs can issue using new algorithm.</a:t>
            </a:r>
          </a:p>
          <a:p>
            <a:pPr lvl="2"/>
            <a:r>
              <a:rPr lang="en-US" dirty="0" smtClean="0"/>
              <a:t>Phase 2: RPs MAY be able to validate new algorithm.</a:t>
            </a:r>
          </a:p>
          <a:p>
            <a:pPr lvl="2"/>
            <a:r>
              <a:rPr lang="en-US" dirty="0" smtClean="0"/>
              <a:t>Phase 3: RPs MUST be able to validate new and old algorithms.</a:t>
            </a:r>
          </a:p>
          <a:p>
            <a:pPr lvl="2"/>
            <a:r>
              <a:rPr lang="en-US" dirty="0" smtClean="0"/>
              <a:t>Phase 4: RPs MAY be able to validate using old algorithm.</a:t>
            </a:r>
          </a:p>
          <a:p>
            <a:pPr lvl="2"/>
            <a:r>
              <a:rPr lang="en-US" dirty="0" smtClean="0"/>
              <a:t>Phase 0: Return to Phase 0, only now old algorithm is invalid.</a:t>
            </a:r>
            <a:endParaRPr lang="en-US" dirty="0"/>
          </a:p>
        </p:txBody>
      </p:sp>
      <p:pic>
        <p:nvPicPr>
          <p:cNvPr id="4" name="Picture 3"/>
          <p:cNvPicPr>
            <a:picLocks noChangeAspect="1"/>
          </p:cNvPicPr>
          <p:nvPr/>
        </p:nvPicPr>
        <p:blipFill>
          <a:blip r:embed="rId2"/>
          <a:stretch>
            <a:fillRect/>
          </a:stretch>
        </p:blipFill>
        <p:spPr>
          <a:xfrm>
            <a:off x="0" y="5013176"/>
            <a:ext cx="9144000" cy="858887"/>
          </a:xfrm>
          <a:prstGeom prst="rect">
            <a:avLst/>
          </a:prstGeom>
        </p:spPr>
      </p:pic>
    </p:spTree>
    <p:extLst>
      <p:ext uri="{BB962C8B-B14F-4D97-AF65-F5344CB8AC3E}">
        <p14:creationId xmlns:p14="http://schemas.microsoft.com/office/powerpoint/2010/main" val="326206056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SIDR discussed topics</a:t>
            </a:r>
          </a:p>
        </p:txBody>
      </p:sp>
      <p:sp>
        <p:nvSpPr>
          <p:cNvPr id="3" name="Content Placeholder 2"/>
          <p:cNvSpPr>
            <a:spLocks noGrp="1"/>
          </p:cNvSpPr>
          <p:nvPr>
            <p:ph idx="1"/>
          </p:nvPr>
        </p:nvSpPr>
        <p:spPr/>
        <p:txBody>
          <a:bodyPr/>
          <a:lstStyle/>
          <a:p>
            <a:r>
              <a:rPr lang="en-US" dirty="0"/>
              <a:t>draft-ietf-sidr-publication-</a:t>
            </a:r>
            <a:r>
              <a:rPr lang="en-US" dirty="0" smtClean="0"/>
              <a:t>01</a:t>
            </a:r>
          </a:p>
          <a:p>
            <a:pPr lvl="1"/>
            <a:r>
              <a:rPr lang="en-US" dirty="0" smtClean="0"/>
              <a:t>An </a:t>
            </a:r>
            <a:r>
              <a:rPr lang="en-US" dirty="0" err="1" smtClean="0"/>
              <a:t>XMLoHTTP</a:t>
            </a:r>
            <a:r>
              <a:rPr lang="en-US" dirty="0" smtClean="0"/>
              <a:t> based publication protocol, designed for children publishing back to parents (think outsourced SIA model).</a:t>
            </a:r>
          </a:p>
          <a:p>
            <a:r>
              <a:rPr lang="en-US" dirty="0"/>
              <a:t>draft-ietf-sidr-usecases-</a:t>
            </a:r>
            <a:r>
              <a:rPr lang="en-US" dirty="0" smtClean="0"/>
              <a:t>02</a:t>
            </a:r>
          </a:p>
          <a:p>
            <a:pPr lvl="1"/>
            <a:r>
              <a:rPr lang="en-US" dirty="0" smtClean="0"/>
              <a:t>A brilliant reference document showing various RPKI use cases and their outcomes. I would recommend a read of this, here is an except of the index:</a:t>
            </a:r>
            <a:endParaRPr lang="en-US" dirty="0"/>
          </a:p>
        </p:txBody>
      </p:sp>
      <p:sp>
        <p:nvSpPr>
          <p:cNvPr id="4" name="TextBox 3"/>
          <p:cNvSpPr txBox="1"/>
          <p:nvPr/>
        </p:nvSpPr>
        <p:spPr>
          <a:xfrm>
            <a:off x="899592" y="3501008"/>
            <a:ext cx="6649026" cy="2123658"/>
          </a:xfrm>
          <a:prstGeom prst="rect">
            <a:avLst/>
          </a:prstGeom>
          <a:noFill/>
        </p:spPr>
        <p:txBody>
          <a:bodyPr wrap="none" rtlCol="0">
            <a:spAutoFit/>
          </a:bodyPr>
          <a:lstStyle/>
          <a:p>
            <a:r>
              <a:rPr lang="en-US" sz="1200" dirty="0">
                <a:latin typeface="Courier"/>
                <a:cs typeface="Courier"/>
              </a:rPr>
              <a:t>3.  Origination Use Cases  . . . . . . . . . . . . . . . . . . . </a:t>
            </a:r>
            <a:r>
              <a:rPr lang="en-US" sz="1200" dirty="0" smtClean="0">
                <a:latin typeface="Courier"/>
                <a:cs typeface="Courier"/>
              </a:rPr>
              <a:t>.   </a:t>
            </a:r>
            <a:r>
              <a:rPr lang="en-US" sz="1200" dirty="0">
                <a:latin typeface="Courier"/>
                <a:cs typeface="Courier"/>
              </a:rPr>
              <a:t>6</a:t>
            </a:r>
          </a:p>
          <a:p>
            <a:r>
              <a:rPr lang="en-US" sz="1200" dirty="0">
                <a:latin typeface="Courier"/>
                <a:cs typeface="Courier"/>
              </a:rPr>
              <a:t>   3.1.  Single Announcement  . . . . . . . . . . . . . . . . . . .  6</a:t>
            </a:r>
          </a:p>
          <a:p>
            <a:r>
              <a:rPr lang="en-US" sz="1200" dirty="0">
                <a:latin typeface="Courier"/>
                <a:cs typeface="Courier"/>
              </a:rPr>
              <a:t>   3.2.  Aggregate with a More Specific . . . . . . . . . . . . . .  7</a:t>
            </a:r>
          </a:p>
          <a:p>
            <a:r>
              <a:rPr lang="en-US" sz="1200" dirty="0">
                <a:latin typeface="Courier"/>
                <a:cs typeface="Courier"/>
              </a:rPr>
              <a:t>   3.3.  Aggregate with a More Specific from a Different ASN  . . .  7</a:t>
            </a:r>
          </a:p>
          <a:p>
            <a:r>
              <a:rPr lang="en-US" sz="1200" dirty="0">
                <a:latin typeface="Courier"/>
                <a:cs typeface="Courier"/>
              </a:rPr>
              <a:t>   3.4.  Sub-allocation to a Multi-homed Customer . . . . . . . . .  8</a:t>
            </a:r>
          </a:p>
          <a:p>
            <a:r>
              <a:rPr lang="en-US" sz="1200" dirty="0">
                <a:latin typeface="Courier"/>
                <a:cs typeface="Courier"/>
              </a:rPr>
              <a:t>   3.5.  Restriction of a New Allocation  . . . . . . . . . . . . .  9</a:t>
            </a:r>
          </a:p>
          <a:p>
            <a:r>
              <a:rPr lang="en-US" sz="1200" dirty="0">
                <a:latin typeface="Courier"/>
                <a:cs typeface="Courier"/>
              </a:rPr>
              <a:t>   3.6.  Restriction of New ASN . . . . . . . . . . . . . . . . . . 10</a:t>
            </a:r>
          </a:p>
          <a:p>
            <a:r>
              <a:rPr lang="en-US" sz="1200" dirty="0">
                <a:latin typeface="Courier"/>
                <a:cs typeface="Courier"/>
              </a:rPr>
              <a:t>   3.7.  Restriction of a Part of an Allocation . . . . . . . . . . 10</a:t>
            </a:r>
          </a:p>
          <a:p>
            <a:r>
              <a:rPr lang="en-US" sz="1200" dirty="0">
                <a:latin typeface="Courier"/>
                <a:cs typeface="Courier"/>
              </a:rPr>
              <a:t>   3.8.  Restriction of Prefix Length . . . . . . . . . . . . . . . 11</a:t>
            </a:r>
          </a:p>
          <a:p>
            <a:r>
              <a:rPr lang="en-US" sz="1200" dirty="0">
                <a:latin typeface="Courier"/>
                <a:cs typeface="Courier"/>
              </a:rPr>
              <a:t>   3.9.  Restriction of Sub-allocation Prefix Length  . . . . . . . 12</a:t>
            </a:r>
          </a:p>
          <a:p>
            <a:r>
              <a:rPr lang="en-US" sz="1200" dirty="0">
                <a:latin typeface="Courier"/>
                <a:cs typeface="Courier"/>
              </a:rPr>
              <a:t>   3.10. Aggregation and Origination by an Upstream . . . . . . . . 13</a:t>
            </a:r>
          </a:p>
        </p:txBody>
      </p:sp>
    </p:spTree>
    <p:extLst>
      <p:ext uri="{BB962C8B-B14F-4D97-AF65-F5344CB8AC3E}">
        <p14:creationId xmlns:p14="http://schemas.microsoft.com/office/powerpoint/2010/main" val="39448967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finally some fun</a:t>
            </a:r>
            <a:endParaRPr lang="en-US" dirty="0"/>
          </a:p>
        </p:txBody>
      </p:sp>
      <p:pic>
        <p:nvPicPr>
          <p:cNvPr id="10" name="Picture 9"/>
          <p:cNvPicPr>
            <a:picLocks noChangeAspect="1"/>
          </p:cNvPicPr>
          <p:nvPr/>
        </p:nvPicPr>
        <p:blipFill>
          <a:blip r:embed="rId2"/>
          <a:stretch>
            <a:fillRect/>
          </a:stretch>
        </p:blipFill>
        <p:spPr>
          <a:xfrm>
            <a:off x="6444208" y="81412"/>
            <a:ext cx="2664296" cy="2339476"/>
          </a:xfrm>
          <a:prstGeom prst="rect">
            <a:avLst/>
          </a:prstGeom>
        </p:spPr>
      </p:pic>
      <p:sp>
        <p:nvSpPr>
          <p:cNvPr id="11" name="Content Placeholder 2"/>
          <p:cNvSpPr>
            <a:spLocks noGrp="1"/>
          </p:cNvSpPr>
          <p:nvPr>
            <p:ph idx="1"/>
          </p:nvPr>
        </p:nvSpPr>
        <p:spPr>
          <a:xfrm>
            <a:off x="457200" y="1268760"/>
            <a:ext cx="6491064" cy="4191000"/>
          </a:xfrm>
        </p:spPr>
        <p:txBody>
          <a:bodyPr/>
          <a:lstStyle/>
          <a:p>
            <a:r>
              <a:rPr lang="en-US" dirty="0"/>
              <a:t>draft-ietf-sidr-ghostbusters</a:t>
            </a:r>
            <a:r>
              <a:rPr lang="en-US" dirty="0" smtClean="0"/>
              <a:t>-09</a:t>
            </a:r>
          </a:p>
          <a:p>
            <a:pPr lvl="1"/>
            <a:r>
              <a:rPr lang="en-US" dirty="0" smtClean="0"/>
              <a:t>With all these certificates floating around, when</a:t>
            </a:r>
            <a:r>
              <a:rPr lang="en-US" dirty="0"/>
              <a:t> </a:t>
            </a:r>
            <a:r>
              <a:rPr lang="en-US" dirty="0" smtClean="0"/>
              <a:t>there’s a problem, who you </a:t>
            </a:r>
            <a:r>
              <a:rPr lang="en-US" dirty="0" err="1" smtClean="0"/>
              <a:t>gonna</a:t>
            </a:r>
            <a:r>
              <a:rPr lang="en-US" dirty="0" smtClean="0"/>
              <a:t> call?</a:t>
            </a:r>
          </a:p>
          <a:p>
            <a:pPr lvl="1"/>
            <a:r>
              <a:rPr lang="en-US" dirty="0" smtClean="0"/>
              <a:t>This stuff may not be engineered by </a:t>
            </a:r>
            <a:r>
              <a:rPr lang="en-US" dirty="0" err="1" smtClean="0"/>
              <a:t>neteng</a:t>
            </a:r>
            <a:r>
              <a:rPr lang="en-US" dirty="0" smtClean="0"/>
              <a:t>/</a:t>
            </a:r>
            <a:r>
              <a:rPr lang="en-US" dirty="0" err="1" smtClean="0"/>
              <a:t>netops</a:t>
            </a:r>
            <a:r>
              <a:rPr lang="en-US" dirty="0" smtClean="0"/>
              <a:t> folk, perhaps systems/security people, not traditionally ops contacts from external networks!</a:t>
            </a:r>
          </a:p>
          <a:p>
            <a:pPr lvl="1"/>
            <a:r>
              <a:rPr lang="en-US" dirty="0" smtClean="0"/>
              <a:t>We sign </a:t>
            </a:r>
            <a:r>
              <a:rPr lang="en-US" dirty="0" err="1" smtClean="0"/>
              <a:t>RoAs</a:t>
            </a:r>
            <a:r>
              <a:rPr lang="en-US" dirty="0" smtClean="0"/>
              <a:t> with our EE certificates, why limit this to just routing data? </a:t>
            </a:r>
          </a:p>
          <a:p>
            <a:pPr lvl="1"/>
            <a:r>
              <a:rPr lang="en-US" dirty="0" smtClean="0"/>
              <a:t>Use the EE to sign a vCard, for somebody to contact regarding a </a:t>
            </a:r>
            <a:r>
              <a:rPr lang="en-US" dirty="0" err="1" smtClean="0"/>
              <a:t>RoA</a:t>
            </a:r>
            <a:r>
              <a:rPr lang="en-US" dirty="0" smtClean="0"/>
              <a:t> or certification chain.</a:t>
            </a:r>
          </a:p>
          <a:p>
            <a:pPr lvl="1"/>
            <a:r>
              <a:rPr lang="en-US" dirty="0" smtClean="0"/>
              <a:t>Not meant to replace WHOIS </a:t>
            </a:r>
          </a:p>
          <a:p>
            <a:pPr lvl="1"/>
            <a:endParaRPr lang="en-US" dirty="0" smtClean="0"/>
          </a:p>
          <a:p>
            <a:pPr lvl="1"/>
            <a:endParaRPr lang="en-US" dirty="0" smtClean="0"/>
          </a:p>
          <a:p>
            <a:pPr marL="457200" lvl="1" indent="0">
              <a:buNone/>
            </a:pPr>
            <a:r>
              <a:rPr lang="en-US" dirty="0" smtClean="0"/>
              <a:t> </a:t>
            </a:r>
          </a:p>
        </p:txBody>
      </p:sp>
      <p:sp>
        <p:nvSpPr>
          <p:cNvPr id="12" name="TextBox 11"/>
          <p:cNvSpPr txBox="1"/>
          <p:nvPr/>
        </p:nvSpPr>
        <p:spPr>
          <a:xfrm>
            <a:off x="1201833" y="4653136"/>
            <a:ext cx="5602415" cy="1785104"/>
          </a:xfrm>
          <a:prstGeom prst="rect">
            <a:avLst/>
          </a:prstGeom>
          <a:noFill/>
        </p:spPr>
        <p:txBody>
          <a:bodyPr wrap="none" rtlCol="0">
            <a:spAutoFit/>
          </a:bodyPr>
          <a:lstStyle/>
          <a:p>
            <a:r>
              <a:rPr lang="en-US" sz="1100" b="1" dirty="0" err="1">
                <a:latin typeface="Courier"/>
                <a:cs typeface="Courier"/>
              </a:rPr>
              <a:t>BEGIN:vCard</a:t>
            </a:r>
            <a:endParaRPr lang="en-US" sz="1100" b="1" dirty="0">
              <a:latin typeface="Courier"/>
              <a:cs typeface="Courier"/>
            </a:endParaRPr>
          </a:p>
          <a:p>
            <a:r>
              <a:rPr lang="en-US" sz="1100" b="1" dirty="0" smtClean="0">
                <a:latin typeface="Courier"/>
                <a:cs typeface="Courier"/>
              </a:rPr>
              <a:t> VERSION</a:t>
            </a:r>
            <a:r>
              <a:rPr lang="en-US" sz="1100" b="1" dirty="0">
                <a:latin typeface="Courier"/>
                <a:cs typeface="Courier"/>
              </a:rPr>
              <a:t>:4.0</a:t>
            </a:r>
          </a:p>
          <a:p>
            <a:r>
              <a:rPr lang="en-US" sz="1100" b="1" dirty="0" smtClean="0">
                <a:latin typeface="Courier"/>
                <a:cs typeface="Courier"/>
              </a:rPr>
              <a:t> </a:t>
            </a:r>
            <a:r>
              <a:rPr lang="en-US" sz="1100" b="1" dirty="0" err="1" smtClean="0">
                <a:latin typeface="Courier"/>
                <a:cs typeface="Courier"/>
              </a:rPr>
              <a:t>FN:Human's</a:t>
            </a:r>
            <a:r>
              <a:rPr lang="en-US" sz="1100" b="1" dirty="0" smtClean="0">
                <a:latin typeface="Courier"/>
                <a:cs typeface="Courier"/>
              </a:rPr>
              <a:t> </a:t>
            </a:r>
            <a:r>
              <a:rPr lang="en-US" sz="1100" b="1" dirty="0">
                <a:latin typeface="Courier"/>
                <a:cs typeface="Courier"/>
              </a:rPr>
              <a:t>Name</a:t>
            </a:r>
          </a:p>
          <a:p>
            <a:r>
              <a:rPr lang="en-US" sz="1100" b="1" dirty="0" smtClean="0">
                <a:latin typeface="Courier"/>
                <a:cs typeface="Courier"/>
              </a:rPr>
              <a:t> N:Name</a:t>
            </a:r>
            <a:r>
              <a:rPr lang="en-US" sz="1100" b="1" dirty="0">
                <a:latin typeface="Courier"/>
                <a:cs typeface="Courier"/>
              </a:rPr>
              <a:t>;Human'</a:t>
            </a:r>
            <a:r>
              <a:rPr lang="en-US" sz="1100" b="1" dirty="0" err="1">
                <a:latin typeface="Courier"/>
                <a:cs typeface="Courier"/>
              </a:rPr>
              <a:t>s;Ms</a:t>
            </a:r>
            <a:r>
              <a:rPr lang="en-US" sz="1100" b="1" dirty="0">
                <a:latin typeface="Courier"/>
                <a:cs typeface="Courier"/>
              </a:rPr>
              <a:t>.;</a:t>
            </a:r>
            <a:r>
              <a:rPr lang="en-US" sz="1100" b="1" dirty="0" err="1">
                <a:latin typeface="Courier"/>
                <a:cs typeface="Courier"/>
              </a:rPr>
              <a:t>Dr</a:t>
            </a:r>
            <a:r>
              <a:rPr lang="en-US" sz="1100" b="1" dirty="0">
                <a:latin typeface="Courier"/>
                <a:cs typeface="Courier"/>
              </a:rPr>
              <a:t>.;OCD;ADD</a:t>
            </a:r>
          </a:p>
          <a:p>
            <a:r>
              <a:rPr lang="en-US" sz="1100" b="1" dirty="0" smtClean="0">
                <a:latin typeface="Courier"/>
                <a:cs typeface="Courier"/>
              </a:rPr>
              <a:t> </a:t>
            </a:r>
            <a:r>
              <a:rPr lang="en-US" sz="1100" b="1" dirty="0" err="1" smtClean="0">
                <a:latin typeface="Courier"/>
                <a:cs typeface="Courier"/>
              </a:rPr>
              <a:t>ORG:Organizational</a:t>
            </a:r>
            <a:r>
              <a:rPr lang="en-US" sz="1100" b="1" dirty="0" smtClean="0">
                <a:latin typeface="Courier"/>
                <a:cs typeface="Courier"/>
              </a:rPr>
              <a:t> </a:t>
            </a:r>
            <a:r>
              <a:rPr lang="en-US" sz="1100" b="1" dirty="0">
                <a:latin typeface="Courier"/>
                <a:cs typeface="Courier"/>
              </a:rPr>
              <a:t>Entity</a:t>
            </a:r>
          </a:p>
          <a:p>
            <a:r>
              <a:rPr lang="en-US" sz="1100" b="1" dirty="0" smtClean="0">
                <a:latin typeface="Courier"/>
                <a:cs typeface="Courier"/>
              </a:rPr>
              <a:t> ADR</a:t>
            </a:r>
            <a:r>
              <a:rPr lang="en-US" sz="1100" b="1" dirty="0">
                <a:latin typeface="Courier"/>
                <a:cs typeface="Courier"/>
              </a:rPr>
              <a:t>;TYPE=WORK:;;42 Twisty </a:t>
            </a:r>
            <a:r>
              <a:rPr lang="en-US" sz="1100" b="1" dirty="0" err="1">
                <a:latin typeface="Courier"/>
                <a:cs typeface="Courier"/>
              </a:rPr>
              <a:t>Passage;Deep</a:t>
            </a:r>
            <a:r>
              <a:rPr lang="en-US" sz="1100" b="1" dirty="0">
                <a:latin typeface="Courier"/>
                <a:cs typeface="Courier"/>
              </a:rPr>
              <a:t> Cavern; WA; 98666;U.S.A.</a:t>
            </a:r>
          </a:p>
          <a:p>
            <a:r>
              <a:rPr lang="en-US" sz="1100" b="1" dirty="0" smtClean="0">
                <a:latin typeface="Courier"/>
                <a:cs typeface="Courier"/>
              </a:rPr>
              <a:t> TEL</a:t>
            </a:r>
            <a:r>
              <a:rPr lang="en-US" sz="1100" b="1" dirty="0">
                <a:latin typeface="Courier"/>
                <a:cs typeface="Courier"/>
              </a:rPr>
              <a:t>;TYPE=VOICE,MSG,WORK:+1-666-555-1212</a:t>
            </a:r>
          </a:p>
          <a:p>
            <a:r>
              <a:rPr lang="en-US" sz="1100" b="1" dirty="0" smtClean="0">
                <a:latin typeface="Courier"/>
                <a:cs typeface="Courier"/>
              </a:rPr>
              <a:t> TEL</a:t>
            </a:r>
            <a:r>
              <a:rPr lang="en-US" sz="1100" b="1" dirty="0">
                <a:latin typeface="Courier"/>
                <a:cs typeface="Courier"/>
              </a:rPr>
              <a:t>;TYPE=FAX,WORK:+1-666-555-1213</a:t>
            </a:r>
          </a:p>
          <a:p>
            <a:r>
              <a:rPr lang="en-US" sz="1100" b="1" dirty="0" smtClean="0">
                <a:latin typeface="Courier"/>
                <a:cs typeface="Courier"/>
              </a:rPr>
              <a:t> EMAIL</a:t>
            </a:r>
            <a:r>
              <a:rPr lang="en-US" sz="1100" b="1" dirty="0">
                <a:latin typeface="Courier"/>
                <a:cs typeface="Courier"/>
              </a:rPr>
              <a:t>;TYPE=</a:t>
            </a:r>
            <a:r>
              <a:rPr lang="en-US" sz="1100" b="1" dirty="0" err="1">
                <a:latin typeface="Courier"/>
                <a:cs typeface="Courier"/>
              </a:rPr>
              <a:t>INTERNET:human@example.com</a:t>
            </a:r>
            <a:endParaRPr lang="en-US" sz="1100" b="1" dirty="0">
              <a:latin typeface="Courier"/>
              <a:cs typeface="Courier"/>
            </a:endParaRPr>
          </a:p>
          <a:p>
            <a:r>
              <a:rPr lang="en-US" sz="1100" b="1" dirty="0" err="1">
                <a:latin typeface="Courier"/>
                <a:cs typeface="Courier"/>
              </a:rPr>
              <a:t>END:vCard</a:t>
            </a:r>
            <a:endParaRPr lang="en-US" sz="1100" b="1" dirty="0">
              <a:latin typeface="Courier"/>
              <a:cs typeface="Courier"/>
            </a:endParaRPr>
          </a:p>
        </p:txBody>
      </p:sp>
    </p:spTree>
    <p:extLst>
      <p:ext uri="{BB962C8B-B14F-4D97-AF65-F5344CB8AC3E}">
        <p14:creationId xmlns:p14="http://schemas.microsoft.com/office/powerpoint/2010/main" val="21820844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ChangeArrowheads="1"/>
          </p:cNvSpPr>
          <p:nvPr/>
        </p:nvSpPr>
        <p:spPr bwMode="auto">
          <a:xfrm>
            <a:off x="304800" y="381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3600">
                <a:solidFill>
                  <a:schemeClr val="tx2"/>
                </a:solidFill>
              </a:rPr>
              <a:t>Any questions?</a:t>
            </a:r>
          </a:p>
        </p:txBody>
      </p:sp>
      <p:pic>
        <p:nvPicPr>
          <p:cNvPr id="16180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5938" y="1143000"/>
            <a:ext cx="5143500" cy="449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61803"/>
                                        </p:tgtEl>
                                        <p:attrNameLst>
                                          <p:attrName>style.visibility</p:attrName>
                                        </p:attrNameLst>
                                      </p:cBhvr>
                                      <p:to>
                                        <p:strVal val="visible"/>
                                      </p:to>
                                    </p:set>
                                    <p:animEffect transition="in" filter="fade">
                                      <p:cBhvr>
                                        <p:cTn id="7" dur="500"/>
                                        <p:tgtEl>
                                          <p:spTgt spid="161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066800"/>
          </a:xfrm>
        </p:spPr>
        <p:txBody>
          <a:bodyPr/>
          <a:lstStyle/>
          <a:p>
            <a:r>
              <a:rPr lang="en-US" sz="4000" dirty="0" smtClean="0"/>
              <a:t>Introduction to Secure IDR (SIDR)</a:t>
            </a:r>
            <a:endParaRPr lang="en-US" sz="4000" dirty="0"/>
          </a:p>
        </p:txBody>
      </p:sp>
      <p:pic>
        <p:nvPicPr>
          <p:cNvPr id="4" name="Content Placeholder 3"/>
          <p:cNvPicPr>
            <a:picLocks noGrp="1" noChangeAspect="1"/>
          </p:cNvPicPr>
          <p:nvPr>
            <p:ph idx="1"/>
          </p:nvPr>
        </p:nvPicPr>
        <p:blipFill>
          <a:blip r:embed="rId3"/>
          <a:srcRect t="16049" b="16049"/>
          <a:stretch>
            <a:fillRect/>
          </a:stretch>
        </p:blipFill>
        <p:spPr>
          <a:xfrm>
            <a:off x="457200" y="1052736"/>
            <a:ext cx="8229600" cy="4191000"/>
          </a:xfrm>
        </p:spPr>
      </p:pic>
      <p:sp>
        <p:nvSpPr>
          <p:cNvPr id="5" name="TextBox 4"/>
          <p:cNvSpPr txBox="1"/>
          <p:nvPr/>
        </p:nvSpPr>
        <p:spPr>
          <a:xfrm>
            <a:off x="1475656" y="5581689"/>
            <a:ext cx="6406180" cy="1015663"/>
          </a:xfrm>
          <a:prstGeom prst="rect">
            <a:avLst/>
          </a:prstGeom>
          <a:noFill/>
        </p:spPr>
        <p:txBody>
          <a:bodyPr wrap="none" rtlCol="0">
            <a:spAutoFit/>
          </a:bodyPr>
          <a:lstStyle/>
          <a:p>
            <a:r>
              <a:rPr lang="en-US" sz="2000" dirty="0" smtClean="0">
                <a:solidFill>
                  <a:schemeClr val="bg1"/>
                </a:solidFill>
                <a:latin typeface="00 Starmap Truetype"/>
                <a:cs typeface="00 Starmap Truetype"/>
              </a:rPr>
              <a:t>You are in a darkened room at the IETF.</a:t>
            </a:r>
          </a:p>
          <a:p>
            <a:r>
              <a:rPr lang="en-US" sz="2000" dirty="0" smtClean="0">
                <a:solidFill>
                  <a:schemeClr val="bg1"/>
                </a:solidFill>
                <a:latin typeface="00 Starmap Truetype"/>
                <a:cs typeface="00 Starmap Truetype"/>
              </a:rPr>
              <a:t>You are surrounded </a:t>
            </a:r>
            <a:r>
              <a:rPr lang="en-US" sz="2000" dirty="0" smtClean="0">
                <a:solidFill>
                  <a:schemeClr val="bg1"/>
                </a:solidFill>
                <a:latin typeface="00 Starmap Truetype"/>
                <a:cs typeface="00 Starmap Truetype"/>
              </a:rPr>
              <a:t>by </a:t>
            </a:r>
            <a:r>
              <a:rPr lang="en-US" sz="2000" dirty="0" smtClean="0">
                <a:solidFill>
                  <a:schemeClr val="bg1"/>
                </a:solidFill>
                <a:latin typeface="00 Starmap Truetype"/>
                <a:cs typeface="00 Starmap Truetype"/>
              </a:rPr>
              <a:t>vendors.</a:t>
            </a:r>
            <a:endParaRPr lang="en-US" sz="2000" dirty="0" smtClean="0">
              <a:solidFill>
                <a:schemeClr val="bg1"/>
              </a:solidFill>
              <a:latin typeface="00 Starmap Truetype"/>
              <a:cs typeface="00 Starmap Truetype"/>
            </a:endParaRPr>
          </a:p>
          <a:p>
            <a:r>
              <a:rPr lang="en-US" sz="2000" dirty="0" smtClean="0">
                <a:solidFill>
                  <a:schemeClr val="bg1"/>
                </a:solidFill>
                <a:latin typeface="00 Starmap Truetype"/>
                <a:cs typeface="00 Starmap Truetype"/>
              </a:rPr>
              <a:t>A lone operator stands quietly in the corner…..</a:t>
            </a:r>
            <a:endParaRPr lang="en-US" sz="2000" dirty="0">
              <a:solidFill>
                <a:schemeClr val="bg1"/>
              </a:solidFill>
              <a:latin typeface="00 Starmap Truetype"/>
              <a:cs typeface="00 Starmap Truetype"/>
            </a:endParaRPr>
          </a:p>
        </p:txBody>
      </p:sp>
    </p:spTree>
    <p:extLst>
      <p:ext uri="{BB962C8B-B14F-4D97-AF65-F5344CB8AC3E}">
        <p14:creationId xmlns:p14="http://schemas.microsoft.com/office/powerpoint/2010/main" val="227141218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3"/>
          <p:cNvSpPr>
            <a:spLocks noGrp="1"/>
          </p:cNvSpPr>
          <p:nvPr>
            <p:ph type="title"/>
          </p:nvPr>
        </p:nvSpPr>
        <p:spPr>
          <a:xfrm>
            <a:off x="457200" y="349250"/>
            <a:ext cx="8229600" cy="1066800"/>
          </a:xfrm>
        </p:spPr>
        <p:txBody>
          <a:bodyPr/>
          <a:lstStyle/>
          <a:p>
            <a:r>
              <a:rPr lang="en-US" dirty="0" smtClean="0">
                <a:latin typeface="Arial" charset="0"/>
              </a:rPr>
              <a:t>A reminder of concepts.. RPKI</a:t>
            </a:r>
            <a:endParaRPr lang="en-US" dirty="0">
              <a:latin typeface="Arial" charset="0"/>
            </a:endParaRPr>
          </a:p>
        </p:txBody>
      </p:sp>
      <p:pic>
        <p:nvPicPr>
          <p:cNvPr id="2" name="Content Placeholder 1"/>
          <p:cNvPicPr>
            <a:picLocks noGrp="1" noChangeAspect="1"/>
          </p:cNvPicPr>
          <p:nvPr>
            <p:ph idx="1"/>
          </p:nvPr>
        </p:nvPicPr>
        <p:blipFill>
          <a:blip r:embed="rId2"/>
          <a:srcRect l="14298" r="14298"/>
          <a:stretch>
            <a:fillRect/>
          </a:stretch>
        </p:blipFill>
        <p:spPr>
          <a:xfrm>
            <a:off x="467543" y="1628800"/>
            <a:ext cx="2120963" cy="1080120"/>
          </a:xfrm>
        </p:spPr>
      </p:pic>
      <p:pic>
        <p:nvPicPr>
          <p:cNvPr id="3" name="Picture 2"/>
          <p:cNvPicPr>
            <a:picLocks noChangeAspect="1"/>
          </p:cNvPicPr>
          <p:nvPr/>
        </p:nvPicPr>
        <p:blipFill>
          <a:blip r:embed="rId3"/>
          <a:stretch>
            <a:fillRect/>
          </a:stretch>
        </p:blipFill>
        <p:spPr>
          <a:xfrm>
            <a:off x="5436096" y="2852936"/>
            <a:ext cx="2160240" cy="1519054"/>
          </a:xfrm>
          <a:prstGeom prst="rect">
            <a:avLst/>
          </a:prstGeom>
        </p:spPr>
      </p:pic>
      <p:pic>
        <p:nvPicPr>
          <p:cNvPr id="4" name="Picture 3"/>
          <p:cNvPicPr>
            <a:picLocks noChangeAspect="1"/>
          </p:cNvPicPr>
          <p:nvPr/>
        </p:nvPicPr>
        <p:blipFill>
          <a:blip r:embed="rId4"/>
          <a:stretch>
            <a:fillRect/>
          </a:stretch>
        </p:blipFill>
        <p:spPr>
          <a:xfrm>
            <a:off x="251520" y="4797152"/>
            <a:ext cx="2917464" cy="1944216"/>
          </a:xfrm>
          <a:prstGeom prst="rect">
            <a:avLst/>
          </a:prstGeom>
        </p:spPr>
      </p:pic>
      <p:sp>
        <p:nvSpPr>
          <p:cNvPr id="5" name="TextBox 4"/>
          <p:cNvSpPr txBox="1"/>
          <p:nvPr/>
        </p:nvSpPr>
        <p:spPr>
          <a:xfrm>
            <a:off x="3923928" y="1700808"/>
            <a:ext cx="5256584" cy="1015663"/>
          </a:xfrm>
          <a:prstGeom prst="rect">
            <a:avLst/>
          </a:prstGeom>
          <a:noFill/>
        </p:spPr>
        <p:txBody>
          <a:bodyPr wrap="square" rtlCol="0">
            <a:spAutoFit/>
          </a:bodyPr>
          <a:lstStyle/>
          <a:p>
            <a:r>
              <a:rPr lang="en-US" sz="2000" dirty="0" smtClean="0"/>
              <a:t>IANA are the numbering authority, </a:t>
            </a:r>
          </a:p>
          <a:p>
            <a:r>
              <a:rPr lang="en-US" sz="2000" dirty="0" smtClean="0"/>
              <a:t>coordinating allocation of numbering </a:t>
            </a:r>
          </a:p>
          <a:p>
            <a:r>
              <a:rPr lang="en-US" sz="2000" dirty="0" smtClean="0"/>
              <a:t>resources to Regional Internet Registries</a:t>
            </a:r>
            <a:endParaRPr lang="en-US" sz="2000" dirty="0"/>
          </a:p>
        </p:txBody>
      </p:sp>
      <p:cxnSp>
        <p:nvCxnSpPr>
          <p:cNvPr id="7" name="Straight Arrow Connector 6"/>
          <p:cNvCxnSpPr>
            <a:stCxn id="5" idx="1"/>
          </p:cNvCxnSpPr>
          <p:nvPr/>
        </p:nvCxnSpPr>
        <p:spPr>
          <a:xfrm flipH="1" flipV="1">
            <a:off x="2771800" y="2204864"/>
            <a:ext cx="1152128" cy="37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67544" y="1052736"/>
            <a:ext cx="5256584" cy="400110"/>
          </a:xfrm>
          <a:prstGeom prst="rect">
            <a:avLst/>
          </a:prstGeom>
          <a:noFill/>
        </p:spPr>
        <p:txBody>
          <a:bodyPr wrap="square" rtlCol="0">
            <a:spAutoFit/>
          </a:bodyPr>
          <a:lstStyle/>
          <a:p>
            <a:r>
              <a:rPr lang="en-US" sz="2000" b="1" dirty="0" smtClean="0"/>
              <a:t>The current situation</a:t>
            </a:r>
            <a:endParaRPr lang="en-US" sz="2000" b="1" dirty="0"/>
          </a:p>
        </p:txBody>
      </p:sp>
      <p:sp>
        <p:nvSpPr>
          <p:cNvPr id="14" name="TextBox 13"/>
          <p:cNvSpPr txBox="1"/>
          <p:nvPr/>
        </p:nvSpPr>
        <p:spPr>
          <a:xfrm>
            <a:off x="323528" y="2924944"/>
            <a:ext cx="3384376" cy="1631216"/>
          </a:xfrm>
          <a:prstGeom prst="rect">
            <a:avLst/>
          </a:prstGeom>
          <a:noFill/>
        </p:spPr>
        <p:txBody>
          <a:bodyPr wrap="square" rtlCol="0">
            <a:spAutoFit/>
          </a:bodyPr>
          <a:lstStyle/>
          <a:p>
            <a:r>
              <a:rPr lang="en-US" sz="2000" dirty="0" smtClean="0"/>
              <a:t>RIPE NCC are the Regional Internet Registry, providing numbering allocations and database services to Local Internet Registries.</a:t>
            </a:r>
            <a:endParaRPr lang="en-US" sz="2000" dirty="0"/>
          </a:p>
        </p:txBody>
      </p:sp>
      <p:cxnSp>
        <p:nvCxnSpPr>
          <p:cNvPr id="15" name="Straight Arrow Connector 14"/>
          <p:cNvCxnSpPr/>
          <p:nvPr/>
        </p:nvCxnSpPr>
        <p:spPr>
          <a:xfrm flipV="1">
            <a:off x="3851920" y="3645024"/>
            <a:ext cx="1224136" cy="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4427984" y="4966136"/>
            <a:ext cx="4752528" cy="1631216"/>
          </a:xfrm>
          <a:prstGeom prst="rect">
            <a:avLst/>
          </a:prstGeom>
          <a:noFill/>
        </p:spPr>
        <p:txBody>
          <a:bodyPr wrap="square" rtlCol="0">
            <a:spAutoFit/>
          </a:bodyPr>
          <a:lstStyle/>
          <a:p>
            <a:r>
              <a:rPr lang="en-US" sz="2000" dirty="0" smtClean="0"/>
              <a:t>Local Internet Registries are usually network operators, they consume allocated resources and use the database to build customer (and sometimes peer) filters.</a:t>
            </a:r>
            <a:endParaRPr lang="en-US" sz="2000" dirty="0"/>
          </a:p>
        </p:txBody>
      </p:sp>
      <p:cxnSp>
        <p:nvCxnSpPr>
          <p:cNvPr id="24" name="Straight Arrow Connector 23"/>
          <p:cNvCxnSpPr/>
          <p:nvPr/>
        </p:nvCxnSpPr>
        <p:spPr>
          <a:xfrm flipH="1" flipV="1">
            <a:off x="3347864" y="5877272"/>
            <a:ext cx="1080120"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457200" y="349250"/>
            <a:ext cx="8229600" cy="1066800"/>
          </a:xfrm>
        </p:spPr>
        <p:txBody>
          <a:bodyPr/>
          <a:lstStyle/>
          <a:p>
            <a:r>
              <a:rPr lang="en-US" sz="4000" dirty="0" smtClean="0">
                <a:latin typeface="Arial" charset="0"/>
              </a:rPr>
              <a:t>Simple filtering from the database</a:t>
            </a:r>
            <a:endParaRPr lang="en-US" sz="4000" dirty="0">
              <a:latin typeface="Arial" charset="0"/>
            </a:endParaRPr>
          </a:p>
        </p:txBody>
      </p:sp>
      <p:sp>
        <p:nvSpPr>
          <p:cNvPr id="19459" name="Content Placeholder 3"/>
          <p:cNvSpPr>
            <a:spLocks noGrp="1"/>
          </p:cNvSpPr>
          <p:nvPr>
            <p:ph idx="1"/>
          </p:nvPr>
        </p:nvSpPr>
        <p:spPr>
          <a:xfrm>
            <a:off x="179512" y="1428750"/>
            <a:ext cx="8686800" cy="4191000"/>
          </a:xfrm>
        </p:spPr>
        <p:txBody>
          <a:bodyPr/>
          <a:lstStyle/>
          <a:p>
            <a:r>
              <a:rPr lang="en-US" dirty="0" smtClean="0">
                <a:latin typeface="Arial" charset="0"/>
              </a:rPr>
              <a:t>Q. Which routes should I accept from my customer AS8272?</a:t>
            </a:r>
          </a:p>
          <a:p>
            <a:r>
              <a:rPr lang="en-US" dirty="0" smtClean="0">
                <a:latin typeface="Arial" charset="0"/>
              </a:rPr>
              <a:t>A. Only 193.221.118.0/24</a:t>
            </a:r>
            <a:endParaRPr lang="en-US" dirty="0">
              <a:latin typeface="Arial" charset="0"/>
            </a:endParaRPr>
          </a:p>
        </p:txBody>
      </p:sp>
      <p:sp>
        <p:nvSpPr>
          <p:cNvPr id="2" name="TextBox 1"/>
          <p:cNvSpPr txBox="1"/>
          <p:nvPr/>
        </p:nvSpPr>
        <p:spPr>
          <a:xfrm>
            <a:off x="515828" y="2492896"/>
            <a:ext cx="5856372" cy="3139320"/>
          </a:xfrm>
          <a:prstGeom prst="rect">
            <a:avLst/>
          </a:prstGeom>
          <a:noFill/>
        </p:spPr>
        <p:txBody>
          <a:bodyPr wrap="none" rtlCol="0">
            <a:spAutoFit/>
          </a:bodyPr>
          <a:lstStyle/>
          <a:p>
            <a:r>
              <a:rPr lang="en-US" sz="1100" dirty="0">
                <a:latin typeface="Courier"/>
                <a:cs typeface="Courier"/>
              </a:rPr>
              <a:t>$ </a:t>
            </a:r>
            <a:r>
              <a:rPr lang="en-US" sz="1100" dirty="0" err="1">
                <a:latin typeface="Courier"/>
                <a:cs typeface="Courier"/>
              </a:rPr>
              <a:t>whois</a:t>
            </a:r>
            <a:r>
              <a:rPr lang="en-US" sz="1100" dirty="0">
                <a:latin typeface="Courier"/>
                <a:cs typeface="Courier"/>
              </a:rPr>
              <a:t> -r -</a:t>
            </a:r>
            <a:r>
              <a:rPr lang="en-US" sz="1100" dirty="0" err="1">
                <a:latin typeface="Courier"/>
                <a:cs typeface="Courier"/>
              </a:rPr>
              <a:t>Troute</a:t>
            </a:r>
            <a:r>
              <a:rPr lang="en-US" sz="1100" dirty="0">
                <a:latin typeface="Courier"/>
                <a:cs typeface="Courier"/>
              </a:rPr>
              <a:t> -</a:t>
            </a:r>
            <a:r>
              <a:rPr lang="en-US" sz="1100" dirty="0" err="1">
                <a:latin typeface="Courier"/>
                <a:cs typeface="Courier"/>
              </a:rPr>
              <a:t>i</a:t>
            </a:r>
            <a:r>
              <a:rPr lang="en-US" sz="1100" dirty="0">
                <a:latin typeface="Courier"/>
                <a:cs typeface="Courier"/>
              </a:rPr>
              <a:t> origin </a:t>
            </a:r>
            <a:r>
              <a:rPr lang="en-US" sz="1100" b="1" dirty="0">
                <a:latin typeface="Courier"/>
                <a:cs typeface="Courier"/>
              </a:rPr>
              <a:t>AS8272</a:t>
            </a:r>
          </a:p>
          <a:p>
            <a:r>
              <a:rPr lang="en-US" sz="1100" dirty="0">
                <a:latin typeface="Courier"/>
                <a:cs typeface="Courier"/>
              </a:rPr>
              <a:t>% This is the RIPE Database query service.</a:t>
            </a:r>
          </a:p>
          <a:p>
            <a:r>
              <a:rPr lang="en-US" sz="1100" dirty="0">
                <a:latin typeface="Courier"/>
                <a:cs typeface="Courier"/>
              </a:rPr>
              <a:t>% The objects are in RPSL format.</a:t>
            </a:r>
          </a:p>
          <a:p>
            <a:r>
              <a:rPr lang="en-US" sz="1100" dirty="0">
                <a:latin typeface="Courier"/>
                <a:cs typeface="Courier"/>
              </a:rPr>
              <a:t>%</a:t>
            </a:r>
          </a:p>
          <a:p>
            <a:r>
              <a:rPr lang="en-US" sz="1100" dirty="0">
                <a:latin typeface="Courier"/>
                <a:cs typeface="Courier"/>
              </a:rPr>
              <a:t>% The RIPE Database is subject to Terms and Conditions.</a:t>
            </a:r>
          </a:p>
          <a:p>
            <a:r>
              <a:rPr lang="en-US" sz="1100" dirty="0">
                <a:latin typeface="Courier"/>
                <a:cs typeface="Courier"/>
              </a:rPr>
              <a:t>% See http://</a:t>
            </a:r>
            <a:r>
              <a:rPr lang="en-US" sz="1100" dirty="0" err="1">
                <a:latin typeface="Courier"/>
                <a:cs typeface="Courier"/>
              </a:rPr>
              <a:t>www.ripe.net</a:t>
            </a:r>
            <a:r>
              <a:rPr lang="en-US" sz="1100" dirty="0">
                <a:latin typeface="Courier"/>
                <a:cs typeface="Courier"/>
              </a:rPr>
              <a:t>/</a:t>
            </a:r>
            <a:r>
              <a:rPr lang="en-US" sz="1100" dirty="0" err="1">
                <a:latin typeface="Courier"/>
                <a:cs typeface="Courier"/>
              </a:rPr>
              <a:t>db</a:t>
            </a:r>
            <a:r>
              <a:rPr lang="en-US" sz="1100" dirty="0">
                <a:latin typeface="Courier"/>
                <a:cs typeface="Courier"/>
              </a:rPr>
              <a:t>/support/</a:t>
            </a:r>
            <a:r>
              <a:rPr lang="en-US" sz="1100" dirty="0" err="1">
                <a:latin typeface="Courier"/>
                <a:cs typeface="Courier"/>
              </a:rPr>
              <a:t>db</a:t>
            </a:r>
            <a:r>
              <a:rPr lang="en-US" sz="1100" dirty="0">
                <a:latin typeface="Courier"/>
                <a:cs typeface="Courier"/>
              </a:rPr>
              <a:t>-terms-</a:t>
            </a:r>
            <a:r>
              <a:rPr lang="en-US" sz="1100" dirty="0" err="1">
                <a:latin typeface="Courier"/>
                <a:cs typeface="Courier"/>
              </a:rPr>
              <a:t>conditions.pdf</a:t>
            </a:r>
            <a:endParaRPr lang="en-US" sz="1100" dirty="0">
              <a:latin typeface="Courier"/>
              <a:cs typeface="Courier"/>
            </a:endParaRPr>
          </a:p>
          <a:p>
            <a:endParaRPr lang="en-US" sz="1100" dirty="0">
              <a:latin typeface="Courier"/>
              <a:cs typeface="Courier"/>
            </a:endParaRPr>
          </a:p>
          <a:p>
            <a:r>
              <a:rPr lang="en-US" sz="1100" dirty="0">
                <a:latin typeface="Courier"/>
                <a:cs typeface="Courier"/>
              </a:rPr>
              <a:t>% Note: this output has been filtered.</a:t>
            </a:r>
          </a:p>
          <a:p>
            <a:r>
              <a:rPr lang="en-US" sz="1100" dirty="0">
                <a:latin typeface="Courier"/>
                <a:cs typeface="Courier"/>
              </a:rPr>
              <a:t>%       To receive output for a database update, use the "-B" flag.</a:t>
            </a:r>
          </a:p>
          <a:p>
            <a:endParaRPr lang="en-US" sz="1100" dirty="0">
              <a:latin typeface="Courier"/>
              <a:cs typeface="Courier"/>
            </a:endParaRPr>
          </a:p>
          <a:p>
            <a:r>
              <a:rPr lang="en-US" sz="1100" dirty="0">
                <a:latin typeface="Courier"/>
                <a:cs typeface="Courier"/>
              </a:rPr>
              <a:t>% Information related to '193.221.118.0/24AS8272'</a:t>
            </a:r>
          </a:p>
          <a:p>
            <a:endParaRPr lang="en-US" sz="1100" dirty="0">
              <a:latin typeface="Courier"/>
              <a:cs typeface="Courier"/>
            </a:endParaRPr>
          </a:p>
          <a:p>
            <a:r>
              <a:rPr lang="en-US" sz="1100" dirty="0">
                <a:latin typeface="Courier"/>
                <a:cs typeface="Courier"/>
              </a:rPr>
              <a:t>route:          </a:t>
            </a:r>
            <a:r>
              <a:rPr lang="en-US" sz="1100" b="1" dirty="0">
                <a:latin typeface="Courier"/>
                <a:cs typeface="Courier"/>
              </a:rPr>
              <a:t>193.221.118.0/24</a:t>
            </a:r>
          </a:p>
          <a:p>
            <a:r>
              <a:rPr lang="en-US" sz="1100" dirty="0" err="1">
                <a:latin typeface="Courier"/>
                <a:cs typeface="Courier"/>
              </a:rPr>
              <a:t>descr</a:t>
            </a:r>
            <a:r>
              <a:rPr lang="en-US" sz="1100" dirty="0">
                <a:latin typeface="Courier"/>
                <a:cs typeface="Courier"/>
              </a:rPr>
              <a:t>:          CONVERGENCE</a:t>
            </a:r>
          </a:p>
          <a:p>
            <a:r>
              <a:rPr lang="en-US" sz="1100" dirty="0">
                <a:latin typeface="Courier"/>
                <a:cs typeface="Courier"/>
              </a:rPr>
              <a:t>origin:         AS8272</a:t>
            </a:r>
          </a:p>
          <a:p>
            <a:r>
              <a:rPr lang="en-US" sz="1100" dirty="0" err="1">
                <a:latin typeface="Courier"/>
                <a:cs typeface="Courier"/>
              </a:rPr>
              <a:t>mnt</a:t>
            </a:r>
            <a:r>
              <a:rPr lang="en-US" sz="1100" dirty="0">
                <a:latin typeface="Courier"/>
                <a:cs typeface="Courier"/>
              </a:rPr>
              <a:t>-by:         CONVERGENCE-MNT</a:t>
            </a:r>
          </a:p>
          <a:p>
            <a:r>
              <a:rPr lang="en-US" sz="1100" dirty="0">
                <a:latin typeface="Courier"/>
                <a:cs typeface="Courier"/>
              </a:rPr>
              <a:t>org:            ORG-CNV1-RIPE</a:t>
            </a:r>
          </a:p>
          <a:p>
            <a:r>
              <a:rPr lang="en-US" sz="1100" dirty="0">
                <a:latin typeface="Courier"/>
                <a:cs typeface="Courier"/>
              </a:rPr>
              <a:t>source:         RIPE # Filtered</a:t>
            </a:r>
            <a:endParaRPr lang="en-US" sz="1100" dirty="0" smtClean="0">
              <a:latin typeface="Courier"/>
              <a:cs typeface="Courier"/>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457200" y="349250"/>
            <a:ext cx="8229600" cy="1066800"/>
          </a:xfrm>
        </p:spPr>
        <p:txBody>
          <a:bodyPr/>
          <a:lstStyle/>
          <a:p>
            <a:r>
              <a:rPr lang="en-US" dirty="0" smtClean="0">
                <a:latin typeface="Arial" charset="0"/>
              </a:rPr>
              <a:t>I have it too easy….</a:t>
            </a:r>
            <a:endParaRPr lang="en-US" dirty="0">
              <a:latin typeface="Arial" charset="0"/>
            </a:endParaRPr>
          </a:p>
        </p:txBody>
      </p:sp>
      <p:sp>
        <p:nvSpPr>
          <p:cNvPr id="19459" name="Content Placeholder 3"/>
          <p:cNvSpPr>
            <a:spLocks noGrp="1"/>
          </p:cNvSpPr>
          <p:nvPr>
            <p:ph idx="1"/>
          </p:nvPr>
        </p:nvSpPr>
        <p:spPr>
          <a:xfrm>
            <a:off x="457200" y="1428750"/>
            <a:ext cx="8229600" cy="4191000"/>
          </a:xfrm>
        </p:spPr>
        <p:txBody>
          <a:bodyPr/>
          <a:lstStyle/>
          <a:p>
            <a:r>
              <a:rPr lang="en-US" sz="2400" dirty="0" smtClean="0">
                <a:latin typeface="Arial" charset="0"/>
              </a:rPr>
              <a:t>My customer has no </a:t>
            </a:r>
            <a:r>
              <a:rPr lang="en-US" sz="2400" dirty="0" err="1" smtClean="0">
                <a:latin typeface="Arial" charset="0"/>
              </a:rPr>
              <a:t>downstreams</a:t>
            </a:r>
            <a:endParaRPr lang="en-US" sz="2400" dirty="0" smtClean="0">
              <a:latin typeface="Arial" charset="0"/>
            </a:endParaRPr>
          </a:p>
          <a:p>
            <a:pPr lvl="1"/>
            <a:r>
              <a:rPr lang="en-US" sz="1800" dirty="0" smtClean="0">
                <a:latin typeface="Arial" charset="0"/>
              </a:rPr>
              <a:t>This means no macro evaluation</a:t>
            </a:r>
          </a:p>
          <a:p>
            <a:r>
              <a:rPr lang="en-US" sz="2400" dirty="0" smtClean="0">
                <a:latin typeface="Arial" charset="0"/>
              </a:rPr>
              <a:t>I’m only filtering my customer </a:t>
            </a:r>
          </a:p>
          <a:p>
            <a:pPr lvl="1"/>
            <a:r>
              <a:rPr lang="en-US" sz="1800" dirty="0" smtClean="0">
                <a:latin typeface="Arial" charset="0"/>
              </a:rPr>
              <a:t>Somebody I’m able to (somewhat) control the quality of the data held in the database before I build my filters (try doing this to peers, not much fun).</a:t>
            </a:r>
          </a:p>
          <a:p>
            <a:r>
              <a:rPr lang="en-US" sz="2400" dirty="0" smtClean="0">
                <a:latin typeface="Arial" charset="0"/>
              </a:rPr>
              <a:t>I’m an LIR of the RIPE NCC</a:t>
            </a:r>
          </a:p>
          <a:p>
            <a:pPr lvl="1"/>
            <a:r>
              <a:rPr lang="en-US" sz="1800" dirty="0" smtClean="0">
                <a:latin typeface="Arial" charset="0"/>
              </a:rPr>
              <a:t>I actually have a </a:t>
            </a:r>
            <a:r>
              <a:rPr lang="en-US" sz="1800" i="1" dirty="0" smtClean="0">
                <a:latin typeface="Arial" charset="0"/>
              </a:rPr>
              <a:t>great</a:t>
            </a:r>
            <a:r>
              <a:rPr lang="en-US" sz="1800" dirty="0" smtClean="0">
                <a:latin typeface="Arial" charset="0"/>
              </a:rPr>
              <a:t> database from which to build such filters, other service regions are not as stringent with regards to this and as such, independent databases (such as Merit’s RADB and ALTDB) exist to bridge this gap (but being decoupled from the RIR, they can suffer from authority problems) – Nobody else has this great IP&lt;-&gt;ASN binding.</a:t>
            </a:r>
            <a:endParaRPr lang="en-US" sz="1800" dirty="0">
              <a:latin typeface="Arial" charset="0"/>
            </a:endParaRPr>
          </a:p>
        </p:txBody>
      </p:sp>
    </p:spTree>
    <p:extLst>
      <p:ext uri="{BB962C8B-B14F-4D97-AF65-F5344CB8AC3E}">
        <p14:creationId xmlns:p14="http://schemas.microsoft.com/office/powerpoint/2010/main" val="355317138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457200" y="188640"/>
            <a:ext cx="8229600" cy="1066800"/>
          </a:xfrm>
        </p:spPr>
        <p:txBody>
          <a:bodyPr/>
          <a:lstStyle/>
          <a:p>
            <a:r>
              <a:rPr lang="en-US" dirty="0" smtClean="0">
                <a:latin typeface="Arial" charset="0"/>
              </a:rPr>
              <a:t>Why filter anyway?</a:t>
            </a:r>
            <a:endParaRPr lang="en-US" dirty="0">
              <a:latin typeface="Arial" charset="0"/>
            </a:endParaRPr>
          </a:p>
        </p:txBody>
      </p:sp>
      <p:sp>
        <p:nvSpPr>
          <p:cNvPr id="19459" name="Content Placeholder 3"/>
          <p:cNvSpPr>
            <a:spLocks noGrp="1"/>
          </p:cNvSpPr>
          <p:nvPr>
            <p:ph idx="1"/>
          </p:nvPr>
        </p:nvSpPr>
        <p:spPr>
          <a:xfrm>
            <a:off x="395536" y="1412776"/>
            <a:ext cx="8229600" cy="3800450"/>
          </a:xfrm>
        </p:spPr>
        <p:txBody>
          <a:bodyPr/>
          <a:lstStyle/>
          <a:p>
            <a:r>
              <a:rPr lang="en-US" sz="2400" dirty="0" smtClean="0">
                <a:latin typeface="Arial" charset="0"/>
              </a:rPr>
              <a:t>Route Hijacking, two modern examples cited:</a:t>
            </a:r>
          </a:p>
          <a:p>
            <a:pPr lvl="1"/>
            <a:r>
              <a:rPr lang="en-US" sz="1800" dirty="0" smtClean="0">
                <a:latin typeface="Arial" charset="0"/>
              </a:rPr>
              <a:t>Pakistan Telecom v </a:t>
            </a:r>
            <a:r>
              <a:rPr lang="en-US" sz="1800" dirty="0" err="1" smtClean="0">
                <a:latin typeface="Arial" charset="0"/>
              </a:rPr>
              <a:t>Youtube</a:t>
            </a:r>
            <a:r>
              <a:rPr lang="en-US" sz="1800" dirty="0" smtClean="0">
                <a:latin typeface="Arial" charset="0"/>
              </a:rPr>
              <a:t> [2008]</a:t>
            </a:r>
          </a:p>
          <a:p>
            <a:pPr lvl="2"/>
            <a:r>
              <a:rPr lang="en-US" sz="1600" dirty="0" smtClean="0">
                <a:latin typeface="Arial" charset="0"/>
              </a:rPr>
              <a:t>Lack of filters by </a:t>
            </a:r>
            <a:r>
              <a:rPr lang="en-US" sz="1600" dirty="0" err="1" smtClean="0">
                <a:latin typeface="Arial" charset="0"/>
              </a:rPr>
              <a:t>Upstreams</a:t>
            </a:r>
            <a:r>
              <a:rPr lang="en-US" sz="1600" dirty="0" smtClean="0">
                <a:latin typeface="Arial" charset="0"/>
              </a:rPr>
              <a:t> (PCCW) allowed a leaked /24 for YouTube from Pakistan Telecom to propagate for over two hours, leading to a battle of Longest Prefix Match until the rogue announcement could be pulled.  </a:t>
            </a:r>
          </a:p>
          <a:p>
            <a:pPr lvl="1"/>
            <a:r>
              <a:rPr lang="en-US" sz="1800" dirty="0" err="1" smtClean="0">
                <a:latin typeface="Arial" charset="0"/>
              </a:rPr>
              <a:t>Kapela</a:t>
            </a:r>
            <a:r>
              <a:rPr lang="en-US" sz="1800" dirty="0" smtClean="0">
                <a:latin typeface="Arial" charset="0"/>
              </a:rPr>
              <a:t> / </a:t>
            </a:r>
            <a:r>
              <a:rPr lang="en-US" sz="1800" dirty="0" err="1" smtClean="0">
                <a:latin typeface="Arial" charset="0"/>
              </a:rPr>
              <a:t>Pilosov</a:t>
            </a:r>
            <a:r>
              <a:rPr lang="en-US" sz="1800" dirty="0" smtClean="0">
                <a:latin typeface="Arial" charset="0"/>
              </a:rPr>
              <a:t> attack [2008]</a:t>
            </a:r>
          </a:p>
          <a:p>
            <a:pPr lvl="2"/>
            <a:r>
              <a:rPr lang="en-US" sz="1600" dirty="0" smtClean="0">
                <a:latin typeface="Arial" charset="0"/>
              </a:rPr>
              <a:t>Hijack a route and use a crafted AS_PATH to blind selective transit networks on the return to the hijacked path (creating a MITM vector).</a:t>
            </a:r>
          </a:p>
          <a:p>
            <a:r>
              <a:rPr lang="en-US" sz="2400" dirty="0" smtClean="0">
                <a:latin typeface="Arial" charset="0"/>
              </a:rPr>
              <a:t>Need to verify the </a:t>
            </a:r>
            <a:r>
              <a:rPr lang="en-US" sz="2400" u="sng" dirty="0" smtClean="0">
                <a:latin typeface="Arial" charset="0"/>
              </a:rPr>
              <a:t>peer</a:t>
            </a:r>
            <a:r>
              <a:rPr lang="en-US" sz="2400" dirty="0" smtClean="0">
                <a:latin typeface="Arial" charset="0"/>
              </a:rPr>
              <a:t> against the </a:t>
            </a:r>
            <a:r>
              <a:rPr lang="en-US" sz="2400" u="sng" dirty="0" smtClean="0">
                <a:latin typeface="Arial" charset="0"/>
              </a:rPr>
              <a:t>route</a:t>
            </a:r>
            <a:r>
              <a:rPr lang="en-US" sz="2400" dirty="0" smtClean="0">
                <a:latin typeface="Arial" charset="0"/>
              </a:rPr>
              <a:t> and the </a:t>
            </a:r>
            <a:r>
              <a:rPr lang="en-US" sz="2400" u="sng" dirty="0" smtClean="0">
                <a:latin typeface="Arial" charset="0"/>
              </a:rPr>
              <a:t>AS_PATH somehow. </a:t>
            </a:r>
          </a:p>
          <a:p>
            <a:pPr lvl="1"/>
            <a:r>
              <a:rPr lang="en-US" sz="1800" dirty="0" smtClean="0">
                <a:latin typeface="Arial" charset="0"/>
              </a:rPr>
              <a:t>This means having good, authoritative data.</a:t>
            </a:r>
          </a:p>
          <a:p>
            <a:pPr lvl="1"/>
            <a:r>
              <a:rPr lang="en-US" sz="1800" dirty="0" smtClean="0">
                <a:latin typeface="Arial" charset="0"/>
              </a:rPr>
              <a:t>The system has to be easy to use and widely adopted</a:t>
            </a:r>
          </a:p>
          <a:p>
            <a:pPr lvl="1"/>
            <a:r>
              <a:rPr lang="en-US" sz="1800" dirty="0" smtClean="0">
                <a:latin typeface="Arial" charset="0"/>
              </a:rPr>
              <a:t>The system has to scale. </a:t>
            </a:r>
            <a:endParaRPr lang="en-US" sz="1800" b="1" u="sng" dirty="0">
              <a:latin typeface="Arial" charset="0"/>
            </a:endParaRPr>
          </a:p>
        </p:txBody>
      </p:sp>
      <p:sp>
        <p:nvSpPr>
          <p:cNvPr id="4" name="TextBox 3"/>
          <p:cNvSpPr txBox="1"/>
          <p:nvPr/>
        </p:nvSpPr>
        <p:spPr>
          <a:xfrm>
            <a:off x="539552" y="908720"/>
            <a:ext cx="5256584" cy="400110"/>
          </a:xfrm>
          <a:prstGeom prst="rect">
            <a:avLst/>
          </a:prstGeom>
          <a:noFill/>
        </p:spPr>
        <p:txBody>
          <a:bodyPr wrap="square" rtlCol="0">
            <a:spAutoFit/>
          </a:bodyPr>
          <a:lstStyle/>
          <a:p>
            <a:r>
              <a:rPr lang="en-US" sz="2000" b="1" dirty="0" smtClean="0"/>
              <a:t>We should just trust each other, right?</a:t>
            </a:r>
            <a:endParaRPr lang="en-US" sz="2000" b="1" dirty="0"/>
          </a:p>
        </p:txBody>
      </p:sp>
    </p:spTree>
    <p:extLst>
      <p:ext uri="{BB962C8B-B14F-4D97-AF65-F5344CB8AC3E}">
        <p14:creationId xmlns:p14="http://schemas.microsoft.com/office/powerpoint/2010/main" val="131187562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457200" y="129952"/>
            <a:ext cx="8229600" cy="1066800"/>
          </a:xfrm>
        </p:spPr>
        <p:txBody>
          <a:bodyPr/>
          <a:lstStyle/>
          <a:p>
            <a:r>
              <a:rPr lang="en-US" sz="3600" dirty="0" smtClean="0">
                <a:latin typeface="Arial" charset="0"/>
              </a:rPr>
              <a:t>Extended X.509 Certification Hierarchy</a:t>
            </a:r>
            <a:endParaRPr lang="en-US" sz="3600" dirty="0">
              <a:latin typeface="Arial" charset="0"/>
            </a:endParaRPr>
          </a:p>
        </p:txBody>
      </p:sp>
      <p:pic>
        <p:nvPicPr>
          <p:cNvPr id="2" name="Picture 1"/>
          <p:cNvPicPr>
            <a:picLocks noChangeAspect="1"/>
          </p:cNvPicPr>
          <p:nvPr/>
        </p:nvPicPr>
        <p:blipFill>
          <a:blip r:embed="rId2"/>
          <a:stretch>
            <a:fillRect/>
          </a:stretch>
        </p:blipFill>
        <p:spPr>
          <a:xfrm>
            <a:off x="7092280" y="1196752"/>
            <a:ext cx="1601490" cy="5328592"/>
          </a:xfrm>
          <a:prstGeom prst="rect">
            <a:avLst/>
          </a:prstGeom>
        </p:spPr>
      </p:pic>
      <p:sp>
        <p:nvSpPr>
          <p:cNvPr id="5" name="Content Placeholder 3"/>
          <p:cNvSpPr>
            <a:spLocks noGrp="1"/>
          </p:cNvSpPr>
          <p:nvPr>
            <p:ph idx="1"/>
          </p:nvPr>
        </p:nvSpPr>
        <p:spPr>
          <a:xfrm>
            <a:off x="395536" y="1268760"/>
            <a:ext cx="6552728" cy="3800450"/>
          </a:xfrm>
        </p:spPr>
        <p:txBody>
          <a:bodyPr/>
          <a:lstStyle/>
          <a:p>
            <a:r>
              <a:rPr lang="en-US" sz="2400" dirty="0" smtClean="0">
                <a:latin typeface="Arial" charset="0"/>
              </a:rPr>
              <a:t>RFC3779 extensions in Cert carry IP/ASN information.</a:t>
            </a:r>
          </a:p>
          <a:p>
            <a:r>
              <a:rPr lang="en-US" sz="2400" dirty="0" smtClean="0">
                <a:latin typeface="Arial" charset="0"/>
              </a:rPr>
              <a:t>RFC5280 “Subject Information Access” extension defines publishing URI.</a:t>
            </a:r>
          </a:p>
          <a:p>
            <a:r>
              <a:rPr lang="en-US" sz="2400" dirty="0" smtClean="0">
                <a:latin typeface="Arial" charset="0"/>
              </a:rPr>
              <a:t>CA certificates issued downstream from the IANA through RIR and LIR participants. </a:t>
            </a:r>
          </a:p>
          <a:p>
            <a:r>
              <a:rPr lang="en-US" sz="2400" dirty="0" smtClean="0">
                <a:latin typeface="Arial" charset="0"/>
              </a:rPr>
              <a:t>Last CA in the chain issues an EE Certificate.</a:t>
            </a:r>
          </a:p>
          <a:p>
            <a:r>
              <a:rPr lang="en-US" sz="2400" dirty="0" smtClean="0">
                <a:latin typeface="Arial" charset="0"/>
              </a:rPr>
              <a:t>EE Certificate used to produce a </a:t>
            </a:r>
            <a:r>
              <a:rPr lang="en-US" sz="2400" dirty="0" err="1" smtClean="0">
                <a:latin typeface="Arial" charset="0"/>
              </a:rPr>
              <a:t>RoA</a:t>
            </a:r>
            <a:r>
              <a:rPr lang="en-US" sz="2400" dirty="0" smtClean="0">
                <a:latin typeface="Arial" charset="0"/>
              </a:rPr>
              <a:t> (just a signed blob). </a:t>
            </a:r>
            <a:endParaRPr lang="en-US" sz="1800" b="1" dirty="0">
              <a:latin typeface="Arial" charset="0"/>
            </a:endParaRPr>
          </a:p>
        </p:txBody>
      </p:sp>
      <p:sp>
        <p:nvSpPr>
          <p:cNvPr id="3" name="TextBox 2"/>
          <p:cNvSpPr txBox="1"/>
          <p:nvPr/>
        </p:nvSpPr>
        <p:spPr>
          <a:xfrm>
            <a:off x="467544" y="714182"/>
            <a:ext cx="2145512" cy="338554"/>
          </a:xfrm>
          <a:prstGeom prst="rect">
            <a:avLst/>
          </a:prstGeom>
          <a:noFill/>
        </p:spPr>
        <p:txBody>
          <a:bodyPr wrap="none" rtlCol="0">
            <a:spAutoFit/>
          </a:bodyPr>
          <a:lstStyle/>
          <a:p>
            <a:r>
              <a:rPr lang="en-US" sz="1600" i="1" dirty="0"/>
              <a:t>draft-ietf-sidr-arch-</a:t>
            </a:r>
            <a:r>
              <a:rPr lang="en-US" sz="1600" i="1" dirty="0" smtClean="0"/>
              <a:t>13</a:t>
            </a:r>
            <a:endParaRPr lang="en-US" sz="1600" i="1" dirty="0"/>
          </a:p>
        </p:txBody>
      </p:sp>
    </p:spTree>
    <p:extLst>
      <p:ext uri="{BB962C8B-B14F-4D97-AF65-F5344CB8AC3E}">
        <p14:creationId xmlns:p14="http://schemas.microsoft.com/office/powerpoint/2010/main" val="369590212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457200" y="349250"/>
            <a:ext cx="8229600" cy="1066800"/>
          </a:xfrm>
        </p:spPr>
        <p:txBody>
          <a:bodyPr/>
          <a:lstStyle/>
          <a:p>
            <a:r>
              <a:rPr lang="en-US" dirty="0" smtClean="0">
                <a:latin typeface="Arial" charset="0"/>
              </a:rPr>
              <a:t>And we validate this how?</a:t>
            </a:r>
            <a:endParaRPr lang="en-US" dirty="0">
              <a:latin typeface="Arial" charset="0"/>
            </a:endParaRPr>
          </a:p>
        </p:txBody>
      </p:sp>
      <p:sp>
        <p:nvSpPr>
          <p:cNvPr id="19459" name="Content Placeholder 3"/>
          <p:cNvSpPr>
            <a:spLocks noGrp="1"/>
          </p:cNvSpPr>
          <p:nvPr>
            <p:ph idx="1"/>
          </p:nvPr>
        </p:nvSpPr>
        <p:spPr>
          <a:xfrm>
            <a:off x="457200" y="1196752"/>
            <a:ext cx="8229600" cy="4191000"/>
          </a:xfrm>
        </p:spPr>
        <p:txBody>
          <a:bodyPr/>
          <a:lstStyle/>
          <a:p>
            <a:r>
              <a:rPr lang="en-US" dirty="0">
                <a:latin typeface="Arial" charset="0"/>
              </a:rPr>
              <a:t>draft-ietf-sidr-rpki-rtr-</a:t>
            </a:r>
            <a:r>
              <a:rPr lang="en-US" dirty="0" smtClean="0">
                <a:latin typeface="Arial" charset="0"/>
              </a:rPr>
              <a:t>16 explains:</a:t>
            </a:r>
          </a:p>
          <a:p>
            <a:pPr lvl="1"/>
            <a:r>
              <a:rPr lang="en-US" dirty="0" smtClean="0">
                <a:latin typeface="Arial" charset="0"/>
              </a:rPr>
              <a:t>Periodically download entire copy of the RPKI with </a:t>
            </a:r>
            <a:r>
              <a:rPr lang="en-US" i="1" dirty="0" err="1" smtClean="0">
                <a:latin typeface="Arial" charset="0"/>
              </a:rPr>
              <a:t>rsync</a:t>
            </a:r>
            <a:r>
              <a:rPr lang="en-US" dirty="0" smtClean="0">
                <a:latin typeface="Arial" charset="0"/>
              </a:rPr>
              <a:t> (RFC5781)</a:t>
            </a:r>
          </a:p>
          <a:p>
            <a:pPr lvl="1"/>
            <a:r>
              <a:rPr lang="en-US" dirty="0" smtClean="0">
                <a:latin typeface="Arial" charset="0"/>
              </a:rPr>
              <a:t>Offline validation into a </a:t>
            </a:r>
            <a:r>
              <a:rPr lang="en-US" i="1" dirty="0" smtClean="0">
                <a:latin typeface="Arial" charset="0"/>
              </a:rPr>
              <a:t>trusted cache</a:t>
            </a:r>
          </a:p>
          <a:p>
            <a:pPr lvl="1"/>
            <a:r>
              <a:rPr lang="en-US" dirty="0" smtClean="0">
                <a:latin typeface="Arial" charset="0"/>
              </a:rPr>
              <a:t>Router peers with cache using </a:t>
            </a:r>
            <a:r>
              <a:rPr lang="en-US" dirty="0" err="1" smtClean="0">
                <a:latin typeface="Arial" charset="0"/>
              </a:rPr>
              <a:t>rpki-rtr</a:t>
            </a:r>
            <a:r>
              <a:rPr lang="en-US" dirty="0" smtClean="0">
                <a:latin typeface="Arial" charset="0"/>
              </a:rPr>
              <a:t> protocol and receives trusted origin data.</a:t>
            </a:r>
          </a:p>
          <a:p>
            <a:r>
              <a:rPr lang="en-US" dirty="0" smtClean="0">
                <a:latin typeface="Arial" charset="0"/>
              </a:rPr>
              <a:t>Sounds futuristic?</a:t>
            </a:r>
          </a:p>
          <a:p>
            <a:pPr lvl="1"/>
            <a:r>
              <a:rPr lang="en-US" dirty="0" smtClean="0">
                <a:latin typeface="Arial" charset="0"/>
              </a:rPr>
              <a:t>Cisco IOS and IOS-XR have </a:t>
            </a:r>
            <a:r>
              <a:rPr lang="en-US" dirty="0" err="1" smtClean="0">
                <a:latin typeface="Arial" charset="0"/>
              </a:rPr>
              <a:t>PoC</a:t>
            </a:r>
            <a:r>
              <a:rPr lang="en-US" dirty="0" smtClean="0">
                <a:latin typeface="Arial" charset="0"/>
              </a:rPr>
              <a:t> code running now</a:t>
            </a:r>
          </a:p>
          <a:p>
            <a:pPr lvl="1"/>
            <a:r>
              <a:rPr lang="en-US" dirty="0" smtClean="0">
                <a:latin typeface="Arial" charset="0"/>
              </a:rPr>
              <a:t>Compute </a:t>
            </a:r>
            <a:r>
              <a:rPr lang="en-US" dirty="0">
                <a:latin typeface="Arial" charset="0"/>
              </a:rPr>
              <a:t>load demonstrated to be ~</a:t>
            </a:r>
            <a:r>
              <a:rPr lang="en-US" dirty="0" smtClean="0">
                <a:latin typeface="Arial" charset="0"/>
              </a:rPr>
              <a:t>10µsec per update</a:t>
            </a:r>
            <a:r>
              <a:rPr lang="en-US" baseline="30000" dirty="0" smtClean="0">
                <a:latin typeface="Arial" charset="0"/>
              </a:rPr>
              <a:t>*</a:t>
            </a:r>
            <a:r>
              <a:rPr lang="en-US" dirty="0" smtClean="0">
                <a:latin typeface="Arial" charset="0"/>
              </a:rPr>
              <a:t> </a:t>
            </a:r>
          </a:p>
          <a:p>
            <a:r>
              <a:rPr lang="en-US" dirty="0" smtClean="0">
                <a:latin typeface="Arial" charset="0"/>
              </a:rPr>
              <a:t>How much of this do I have to run myself?</a:t>
            </a:r>
          </a:p>
          <a:p>
            <a:pPr lvl="1"/>
            <a:r>
              <a:rPr lang="en-US" dirty="0" smtClean="0">
                <a:latin typeface="Arial" charset="0"/>
              </a:rPr>
              <a:t>Options for RIR Hosted CA, </a:t>
            </a:r>
            <a:r>
              <a:rPr lang="en-US" dirty="0" err="1" smtClean="0">
                <a:latin typeface="Arial" charset="0"/>
              </a:rPr>
              <a:t>RoA</a:t>
            </a:r>
            <a:r>
              <a:rPr lang="en-US" dirty="0" smtClean="0">
                <a:latin typeface="Arial" charset="0"/>
              </a:rPr>
              <a:t> generator and publisher</a:t>
            </a:r>
          </a:p>
          <a:p>
            <a:pPr lvl="1"/>
            <a:r>
              <a:rPr lang="en-US" dirty="0" smtClean="0">
                <a:latin typeface="Arial" charset="0"/>
              </a:rPr>
              <a:t>Perhaps your upstream can provide a cache if you are small? </a:t>
            </a:r>
          </a:p>
          <a:p>
            <a:pPr marL="457200" lvl="1" indent="0">
              <a:buNone/>
            </a:pPr>
            <a:endParaRPr lang="en-US" dirty="0" smtClean="0">
              <a:latin typeface="Arial" charset="0"/>
            </a:endParaRPr>
          </a:p>
        </p:txBody>
      </p:sp>
      <p:sp>
        <p:nvSpPr>
          <p:cNvPr id="2" name="TextBox 1"/>
          <p:cNvSpPr txBox="1"/>
          <p:nvPr/>
        </p:nvSpPr>
        <p:spPr>
          <a:xfrm>
            <a:off x="4924727" y="6309320"/>
            <a:ext cx="3967753" cy="215444"/>
          </a:xfrm>
          <a:prstGeom prst="rect">
            <a:avLst/>
          </a:prstGeom>
          <a:noFill/>
        </p:spPr>
        <p:txBody>
          <a:bodyPr wrap="none" rtlCol="0">
            <a:spAutoFit/>
          </a:bodyPr>
          <a:lstStyle/>
          <a:p>
            <a:r>
              <a:rPr lang="en-US" dirty="0" smtClean="0"/>
              <a:t>* Source</a:t>
            </a:r>
            <a:r>
              <a:rPr lang="en-US" dirty="0"/>
              <a:t>: http://ripe60.ripe.net/presentations/Bush-</a:t>
            </a:r>
            <a:r>
              <a:rPr lang="en-US" dirty="0" err="1"/>
              <a:t>The_RPKI_Origin_Validation.pdf</a:t>
            </a:r>
            <a:endParaRPr lang="en-US" dirty="0"/>
          </a:p>
        </p:txBody>
      </p:sp>
      <p:pic>
        <p:nvPicPr>
          <p:cNvPr id="4" name="Picture 3"/>
          <p:cNvPicPr>
            <a:picLocks noChangeAspect="1"/>
          </p:cNvPicPr>
          <p:nvPr/>
        </p:nvPicPr>
        <p:blipFill>
          <a:blip r:embed="rId2"/>
          <a:stretch>
            <a:fillRect/>
          </a:stretch>
        </p:blipFill>
        <p:spPr>
          <a:xfrm>
            <a:off x="1678384" y="4653136"/>
            <a:ext cx="6350000" cy="1143000"/>
          </a:xfrm>
          <a:prstGeom prst="rect">
            <a:avLst/>
          </a:prstGeom>
        </p:spPr>
      </p:pic>
    </p:spTree>
    <p:extLst>
      <p:ext uri="{BB962C8B-B14F-4D97-AF65-F5344CB8AC3E}">
        <p14:creationId xmlns:p14="http://schemas.microsoft.com/office/powerpoint/2010/main" val="303383890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we do with this?</a:t>
            </a:r>
            <a:endParaRPr lang="en-US" dirty="0"/>
          </a:p>
        </p:txBody>
      </p:sp>
      <p:sp>
        <p:nvSpPr>
          <p:cNvPr id="3" name="Content Placeholder 2"/>
          <p:cNvSpPr>
            <a:spLocks noGrp="1"/>
          </p:cNvSpPr>
          <p:nvPr>
            <p:ph idx="1"/>
          </p:nvPr>
        </p:nvSpPr>
        <p:spPr/>
        <p:txBody>
          <a:bodyPr/>
          <a:lstStyle/>
          <a:p>
            <a:r>
              <a:rPr lang="en-US" dirty="0" smtClean="0"/>
              <a:t>Local operator decision</a:t>
            </a:r>
          </a:p>
          <a:p>
            <a:pPr lvl="1"/>
            <a:r>
              <a:rPr lang="en-US" dirty="0" smtClean="0"/>
              <a:t>Prefer valid over </a:t>
            </a:r>
            <a:r>
              <a:rPr lang="en-US" dirty="0" err="1" smtClean="0"/>
              <a:t>unvalidated</a:t>
            </a:r>
            <a:r>
              <a:rPr lang="en-US" dirty="0" smtClean="0"/>
              <a:t> over invalid for instance</a:t>
            </a:r>
            <a:r>
              <a:rPr lang="en-US" baseline="30000" dirty="0" smtClean="0"/>
              <a:t>*</a:t>
            </a:r>
            <a:endParaRPr lang="en-US" dirty="0"/>
          </a:p>
        </p:txBody>
      </p:sp>
      <p:sp>
        <p:nvSpPr>
          <p:cNvPr id="4" name="Rectangle 3"/>
          <p:cNvSpPr/>
          <p:nvPr/>
        </p:nvSpPr>
        <p:spPr>
          <a:xfrm>
            <a:off x="611560" y="2204864"/>
            <a:ext cx="8352928" cy="3754874"/>
          </a:xfrm>
          <a:prstGeom prst="rect">
            <a:avLst/>
          </a:prstGeom>
        </p:spPr>
        <p:txBody>
          <a:bodyPr wrap="square">
            <a:spAutoFit/>
          </a:bodyPr>
          <a:lstStyle/>
          <a:p>
            <a:r>
              <a:rPr lang="en-US" sz="1400" dirty="0">
                <a:latin typeface="Courier"/>
                <a:cs typeface="Courier"/>
              </a:rPr>
              <a:t>RP/0/1/CPU0:r0.dfw#show </a:t>
            </a:r>
            <a:r>
              <a:rPr lang="en-US" sz="1400" dirty="0" err="1">
                <a:latin typeface="Courier"/>
                <a:cs typeface="Courier"/>
              </a:rPr>
              <a:t>bgp</a:t>
            </a:r>
            <a:r>
              <a:rPr lang="en-US" sz="1400" dirty="0">
                <a:latin typeface="Courier"/>
                <a:cs typeface="Courier"/>
              </a:rPr>
              <a:t> 192.158.248.0/24 </a:t>
            </a:r>
          </a:p>
          <a:p>
            <a:r>
              <a:rPr lang="en-US" sz="1400" dirty="0" smtClean="0">
                <a:latin typeface="Courier"/>
                <a:cs typeface="Courier"/>
              </a:rPr>
              <a:t>BGP </a:t>
            </a:r>
            <a:r>
              <a:rPr lang="en-US" sz="1400" dirty="0">
                <a:latin typeface="Courier"/>
                <a:cs typeface="Courier"/>
              </a:rPr>
              <a:t>routing table entry for 192.158.248.0/24 </a:t>
            </a:r>
          </a:p>
          <a:p>
            <a:r>
              <a:rPr lang="en-US" sz="1400" dirty="0" smtClean="0">
                <a:latin typeface="Courier"/>
                <a:cs typeface="Courier"/>
              </a:rPr>
              <a:t>Versions</a:t>
            </a:r>
            <a:r>
              <a:rPr lang="en-US" sz="1400" dirty="0">
                <a:latin typeface="Courier"/>
                <a:cs typeface="Courier"/>
              </a:rPr>
              <a:t>: </a:t>
            </a:r>
          </a:p>
          <a:p>
            <a:r>
              <a:rPr lang="en-US" sz="1400" dirty="0">
                <a:latin typeface="Courier"/>
                <a:cs typeface="Courier"/>
              </a:rPr>
              <a:t>  Process           </a:t>
            </a:r>
            <a:r>
              <a:rPr lang="en-US" sz="1400" dirty="0" err="1">
                <a:latin typeface="Courier"/>
                <a:cs typeface="Courier"/>
              </a:rPr>
              <a:t>bRIB</a:t>
            </a:r>
            <a:r>
              <a:rPr lang="en-US" sz="1400" dirty="0">
                <a:latin typeface="Courier"/>
                <a:cs typeface="Courier"/>
              </a:rPr>
              <a:t>/RIB  </a:t>
            </a:r>
            <a:r>
              <a:rPr lang="en-US" sz="1400" dirty="0" err="1">
                <a:latin typeface="Courier"/>
                <a:cs typeface="Courier"/>
              </a:rPr>
              <a:t>SendTblVer</a:t>
            </a:r>
            <a:r>
              <a:rPr lang="en-US" sz="1400" dirty="0">
                <a:latin typeface="Courier"/>
                <a:cs typeface="Courier"/>
              </a:rPr>
              <a:t> </a:t>
            </a:r>
          </a:p>
          <a:p>
            <a:r>
              <a:rPr lang="en-US" sz="1400" dirty="0">
                <a:latin typeface="Courier"/>
                <a:cs typeface="Courier"/>
              </a:rPr>
              <a:t>  Speaker             132327      132327 </a:t>
            </a:r>
          </a:p>
          <a:p>
            <a:r>
              <a:rPr lang="en-US" sz="1400" dirty="0">
                <a:latin typeface="Courier"/>
                <a:cs typeface="Courier"/>
              </a:rPr>
              <a:t>Last Modified: Oct  2 01:06:47.630 for 13:33:12 </a:t>
            </a:r>
          </a:p>
          <a:p>
            <a:r>
              <a:rPr lang="en-US" sz="1400" dirty="0">
                <a:latin typeface="Courier"/>
                <a:cs typeface="Courier"/>
              </a:rPr>
              <a:t>Paths: (6 available, best #3) </a:t>
            </a:r>
          </a:p>
          <a:p>
            <a:r>
              <a:rPr lang="en-US" sz="1400" dirty="0">
                <a:latin typeface="Courier"/>
                <a:cs typeface="Courier"/>
              </a:rPr>
              <a:t>  Advertised to peers (in unique update groups): </a:t>
            </a:r>
          </a:p>
          <a:p>
            <a:r>
              <a:rPr lang="en-US" sz="1400" dirty="0">
                <a:latin typeface="Courier"/>
                <a:cs typeface="Courier"/>
              </a:rPr>
              <a:t>    204.69.200.26  </a:t>
            </a:r>
          </a:p>
          <a:p>
            <a:r>
              <a:rPr lang="en-US" sz="1400" dirty="0">
                <a:latin typeface="Courier"/>
                <a:cs typeface="Courier"/>
              </a:rPr>
              <a:t>  Path #1: Received by speaker 0 </a:t>
            </a:r>
          </a:p>
          <a:p>
            <a:r>
              <a:rPr lang="en-US" sz="1400" dirty="0">
                <a:latin typeface="Courier"/>
                <a:cs typeface="Courier"/>
              </a:rPr>
              <a:t>  2914 1299 6939 6939 27318 </a:t>
            </a:r>
          </a:p>
          <a:p>
            <a:r>
              <a:rPr lang="en-US" sz="1400" dirty="0">
                <a:latin typeface="Courier"/>
                <a:cs typeface="Courier"/>
              </a:rPr>
              <a:t>    157.238.224.149 from 157.238.224.149 (129.250.0.85) </a:t>
            </a:r>
            <a:endParaRPr lang="en-US" sz="1400" dirty="0" smtClean="0">
              <a:latin typeface="Courier"/>
              <a:cs typeface="Courier"/>
            </a:endParaRPr>
          </a:p>
          <a:p>
            <a:r>
              <a:rPr lang="en-US" sz="1400" dirty="0" smtClean="0">
                <a:latin typeface="Courier"/>
                <a:cs typeface="Courier"/>
              </a:rPr>
              <a:t>      </a:t>
            </a:r>
            <a:r>
              <a:rPr lang="en-US" sz="1400" dirty="0">
                <a:latin typeface="Courier"/>
                <a:cs typeface="Courier"/>
              </a:rPr>
              <a:t>Origin IGP, metric 0, </a:t>
            </a:r>
            <a:r>
              <a:rPr lang="en-US" sz="1400" dirty="0" err="1">
                <a:latin typeface="Courier"/>
                <a:cs typeface="Courier"/>
              </a:rPr>
              <a:t>localpref</a:t>
            </a:r>
            <a:r>
              <a:rPr lang="en-US" sz="1400" dirty="0">
                <a:latin typeface="Courier"/>
                <a:cs typeface="Courier"/>
              </a:rPr>
              <a:t> 100, valid, external, \ </a:t>
            </a:r>
            <a:endParaRPr lang="en-US" sz="1400" dirty="0" smtClean="0">
              <a:latin typeface="Courier"/>
              <a:cs typeface="Courier"/>
            </a:endParaRPr>
          </a:p>
          <a:p>
            <a:r>
              <a:rPr lang="en-US" sz="1400" dirty="0" smtClean="0">
                <a:latin typeface="Courier"/>
                <a:cs typeface="Courier"/>
              </a:rPr>
              <a:t>         </a:t>
            </a:r>
            <a:r>
              <a:rPr lang="en-US" sz="1400" dirty="0">
                <a:solidFill>
                  <a:srgbClr val="FF0000"/>
                </a:solidFill>
                <a:latin typeface="Courier"/>
                <a:cs typeface="Courier"/>
              </a:rPr>
              <a:t>origin validity state: valid </a:t>
            </a:r>
          </a:p>
          <a:p>
            <a:r>
              <a:rPr lang="en-US" sz="1400" dirty="0">
                <a:latin typeface="Courier"/>
                <a:cs typeface="Courier"/>
              </a:rPr>
              <a:t>      Community: 2914:420 2914:2000 2914:3000 4128:380 </a:t>
            </a:r>
          </a:p>
          <a:p>
            <a:r>
              <a:rPr lang="en-US" sz="1400" dirty="0">
                <a:latin typeface="Courier"/>
                <a:cs typeface="Courier"/>
              </a:rPr>
              <a:t> Path #2: Received by speaker 0 </a:t>
            </a:r>
          </a:p>
          <a:p>
            <a:r>
              <a:rPr lang="en-US" sz="1400" dirty="0">
                <a:latin typeface="Courier"/>
                <a:cs typeface="Courier"/>
              </a:rPr>
              <a:t>... </a:t>
            </a:r>
          </a:p>
        </p:txBody>
      </p:sp>
      <p:sp>
        <p:nvSpPr>
          <p:cNvPr id="5" name="TextBox 4"/>
          <p:cNvSpPr txBox="1"/>
          <p:nvPr/>
        </p:nvSpPr>
        <p:spPr>
          <a:xfrm>
            <a:off x="4499992" y="6309320"/>
            <a:ext cx="4583306" cy="215444"/>
          </a:xfrm>
          <a:prstGeom prst="rect">
            <a:avLst/>
          </a:prstGeom>
          <a:noFill/>
        </p:spPr>
        <p:txBody>
          <a:bodyPr wrap="none" rtlCol="0">
            <a:spAutoFit/>
          </a:bodyPr>
          <a:lstStyle/>
          <a:p>
            <a:r>
              <a:rPr lang="en-US" dirty="0" smtClean="0"/>
              <a:t>* Example courtesy of : </a:t>
            </a:r>
            <a:r>
              <a:rPr lang="en-US" dirty="0"/>
              <a:t>http://ripe60.ripe.net/presentations/Bush-</a:t>
            </a:r>
            <a:r>
              <a:rPr lang="en-US" dirty="0" err="1"/>
              <a:t>The_RPKI_Origin_Validation.pdf</a:t>
            </a:r>
            <a:endParaRPr lang="en-US" dirty="0"/>
          </a:p>
        </p:txBody>
      </p:sp>
      <p:sp>
        <p:nvSpPr>
          <p:cNvPr id="6" name="TextBox 5"/>
          <p:cNvSpPr txBox="1"/>
          <p:nvPr/>
        </p:nvSpPr>
        <p:spPr>
          <a:xfrm>
            <a:off x="484488" y="1052736"/>
            <a:ext cx="2647352" cy="338554"/>
          </a:xfrm>
          <a:prstGeom prst="rect">
            <a:avLst/>
          </a:prstGeom>
          <a:noFill/>
        </p:spPr>
        <p:txBody>
          <a:bodyPr wrap="none" rtlCol="0">
            <a:spAutoFit/>
          </a:bodyPr>
          <a:lstStyle/>
          <a:p>
            <a:r>
              <a:rPr lang="en-US" sz="1600" i="1" dirty="0"/>
              <a:t>draft-ietf-sidr-origin-ops-10</a:t>
            </a:r>
          </a:p>
        </p:txBody>
      </p:sp>
    </p:spTree>
    <p:extLst>
      <p:ext uri="{BB962C8B-B14F-4D97-AF65-F5344CB8AC3E}">
        <p14:creationId xmlns:p14="http://schemas.microsoft.com/office/powerpoint/2010/main" val="44183980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UK Master">
  <a:themeElements>
    <a:clrScheme name="Claranet 02 2008">
      <a:dk1>
        <a:srgbClr val="5F5F5F"/>
      </a:dk1>
      <a:lt1>
        <a:srgbClr val="FFFFFF"/>
      </a:lt1>
      <a:dk2>
        <a:srgbClr val="E00000"/>
      </a:dk2>
      <a:lt2>
        <a:srgbClr val="808080"/>
      </a:lt2>
      <a:accent1>
        <a:srgbClr val="E00000"/>
      </a:accent1>
      <a:accent2>
        <a:srgbClr val="DFDFDF"/>
      </a:accent2>
      <a:accent3>
        <a:srgbClr val="BFBFBF"/>
      </a:accent3>
      <a:accent4>
        <a:srgbClr val="9F9F9F"/>
      </a:accent4>
      <a:accent5>
        <a:srgbClr val="474747"/>
      </a:accent5>
      <a:accent6>
        <a:srgbClr val="6DAA2D"/>
      </a:accent6>
      <a:hlink>
        <a:srgbClr val="C00000"/>
      </a:hlink>
      <a:folHlink>
        <a:srgbClr val="474747"/>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000000"/>
        </a:dk1>
        <a:lt1>
          <a:srgbClr val="FFFFFF"/>
        </a:lt1>
        <a:dk2>
          <a:srgbClr val="E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14">
        <a:dk1>
          <a:srgbClr val="5F5F5F"/>
        </a:dk1>
        <a:lt1>
          <a:srgbClr val="FFFFFF"/>
        </a:lt1>
        <a:dk2>
          <a:srgbClr val="E00000"/>
        </a:dk2>
        <a:lt2>
          <a:srgbClr val="808080"/>
        </a:lt2>
        <a:accent1>
          <a:srgbClr val="BBE0E3"/>
        </a:accent1>
        <a:accent2>
          <a:srgbClr val="333399"/>
        </a:accent2>
        <a:accent3>
          <a:srgbClr val="FFFFFF"/>
        </a:accent3>
        <a:accent4>
          <a:srgbClr val="50505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7E06B57812DD04B9E9670E8A1EC05DB" ma:contentTypeVersion="0" ma:contentTypeDescription="Create a new document." ma:contentTypeScope="" ma:versionID="d57a7c1da064f73b0395fc960f391387">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755F8062-CC6A-4956-96D5-CD63A426BBAA}">
  <ds:schemaRefs>
    <ds:schemaRef ds:uri="http://schemas.microsoft.com/sharepoint/v3/contenttype/forms"/>
  </ds:schemaRefs>
</ds:datastoreItem>
</file>

<file path=customXml/itemProps2.xml><?xml version="1.0" encoding="utf-8"?>
<ds:datastoreItem xmlns:ds="http://schemas.openxmlformats.org/officeDocument/2006/customXml" ds:itemID="{9AE2FBA2-8512-476E-839D-6C137F8B0F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UK Master.potx</Template>
  <TotalTime>11063</TotalTime>
  <Words>1987</Words>
  <Application>Microsoft Macintosh PowerPoint</Application>
  <PresentationFormat>On-screen Show (4:3)</PresentationFormat>
  <Paragraphs>217</Paragraphs>
  <Slides>16</Slides>
  <Notes>2</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UK Master</vt:lpstr>
      <vt:lpstr>IETF81 Secure IDR Rollup –  TREX Workshop 2011 </vt:lpstr>
      <vt:lpstr>Introduction to Secure IDR (SIDR)</vt:lpstr>
      <vt:lpstr>A reminder of concepts.. RPKI</vt:lpstr>
      <vt:lpstr>Simple filtering from the database</vt:lpstr>
      <vt:lpstr>I have it too easy….</vt:lpstr>
      <vt:lpstr>Why filter anyway?</vt:lpstr>
      <vt:lpstr>Extended X.509 Certification Hierarchy</vt:lpstr>
      <vt:lpstr>And we validate this how?</vt:lpstr>
      <vt:lpstr>What do we do with this?</vt:lpstr>
      <vt:lpstr>BGPSec</vt:lpstr>
      <vt:lpstr>But what about?</vt:lpstr>
      <vt:lpstr>And what about replay attacks?</vt:lpstr>
      <vt:lpstr>More SIDR discussed topics</vt:lpstr>
      <vt:lpstr>More SIDR discussed topics</vt:lpstr>
      <vt:lpstr>And finally some fun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olivier.comon</dc:creator>
  <cp:lastModifiedBy>David Freedman</cp:lastModifiedBy>
  <cp:revision>51</cp:revision>
  <dcterms:created xsi:type="dcterms:W3CDTF">2010-07-12T10:44:51Z</dcterms:created>
  <dcterms:modified xsi:type="dcterms:W3CDTF">2011-09-12T12:07:18Z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0x010100D7E06B57812DD04B9E9670E8A1EC05DB</vt:lpwstr>
  </property>
</Properties>
</file>